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handoutMasterIdLst>
    <p:handoutMasterId r:id="rId28"/>
  </p:handoutMasterIdLst>
  <p:sldIdLst>
    <p:sldId id="256" r:id="rId2"/>
    <p:sldId id="308" r:id="rId3"/>
    <p:sldId id="282" r:id="rId4"/>
    <p:sldId id="281" r:id="rId5"/>
    <p:sldId id="296" r:id="rId6"/>
    <p:sldId id="293" r:id="rId7"/>
    <p:sldId id="294" r:id="rId8"/>
    <p:sldId id="307" r:id="rId9"/>
    <p:sldId id="285" r:id="rId10"/>
    <p:sldId id="287" r:id="rId11"/>
    <p:sldId id="288" r:id="rId12"/>
    <p:sldId id="295" r:id="rId13"/>
    <p:sldId id="289" r:id="rId14"/>
    <p:sldId id="309" r:id="rId15"/>
    <p:sldId id="290" r:id="rId16"/>
    <p:sldId id="305" r:id="rId17"/>
    <p:sldId id="297" r:id="rId18"/>
    <p:sldId id="299" r:id="rId19"/>
    <p:sldId id="310" r:id="rId20"/>
    <p:sldId id="311" r:id="rId21"/>
    <p:sldId id="312" r:id="rId22"/>
    <p:sldId id="313" r:id="rId23"/>
    <p:sldId id="303" r:id="rId24"/>
    <p:sldId id="302" r:id="rId25"/>
    <p:sldId id="26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0D730"/>
    <a:srgbClr val="73A4CC"/>
    <a:srgbClr val="83A2CA"/>
    <a:srgbClr val="CD0920"/>
    <a:srgbClr val="C0DB37"/>
    <a:srgbClr val="04028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7408" autoAdjust="0"/>
  </p:normalViewPr>
  <p:slideViewPr>
    <p:cSldViewPr snapToGrid="0" snapToObjects="1">
      <p:cViewPr varScale="1">
        <p:scale>
          <a:sx n="109" d="100"/>
          <a:sy n="109" d="100"/>
        </p:scale>
        <p:origin x="-314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6" d="100"/>
          <a:sy n="66" d="100"/>
        </p:scale>
        <p:origin x="2208" y="62"/>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35" tIns="45718" rIns="91435" bIns="45718" rtlCol="0"/>
          <a:lstStyle>
            <a:lvl1pPr algn="r">
              <a:defRPr sz="1200"/>
            </a:lvl1pPr>
          </a:lstStyle>
          <a:p>
            <a:fld id="{CE255378-3547-4D9D-B081-9ACBD8AD7AC0}" type="datetimeFigureOut">
              <a:rPr lang="en-US" smtClean="0"/>
              <a:t>9/16/15</a:t>
            </a:fld>
            <a:endParaRPr lang="en-US" dirty="0"/>
          </a:p>
        </p:txBody>
      </p:sp>
      <p:sp>
        <p:nvSpPr>
          <p:cNvPr id="4" name="Footer Placeholder 3"/>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4"/>
            <a:ext cx="2971800" cy="458787"/>
          </a:xfrm>
          <a:prstGeom prst="rect">
            <a:avLst/>
          </a:prstGeom>
        </p:spPr>
        <p:txBody>
          <a:bodyPr vert="horz" lIns="91435" tIns="45718" rIns="91435" bIns="45718" rtlCol="0" anchor="b"/>
          <a:lstStyle>
            <a:lvl1pPr algn="r">
              <a:defRPr sz="1200"/>
            </a:lvl1pPr>
          </a:lstStyle>
          <a:p>
            <a:fld id="{81D7FA1A-E06B-47C3-A244-6D7FF742991C}" type="slidenum">
              <a:rPr lang="en-US" smtClean="0"/>
              <a:t>‹#›</a:t>
            </a:fld>
            <a:endParaRPr lang="en-US" dirty="0"/>
          </a:p>
        </p:txBody>
      </p:sp>
    </p:spTree>
    <p:extLst>
      <p:ext uri="{BB962C8B-B14F-4D97-AF65-F5344CB8AC3E}">
        <p14:creationId xmlns:p14="http://schemas.microsoft.com/office/powerpoint/2010/main" val="1387855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a:defRPr sz="1200"/>
            </a:lvl1pPr>
          </a:lstStyle>
          <a:p>
            <a:fld id="{1F2B8A50-36A2-40FA-85F8-D22A6400798F}" type="datetimeFigureOut">
              <a:rPr lang="en-US" smtClean="0"/>
              <a:t>9/16/15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a:defRPr sz="1200"/>
            </a:lvl1pPr>
          </a:lstStyle>
          <a:p>
            <a:fld id="{A88EB8E9-7E05-4C60-A58D-798732DD5BFE}" type="slidenum">
              <a:rPr lang="en-US" smtClean="0"/>
              <a:t>‹#›</a:t>
            </a:fld>
            <a:endParaRPr lang="en-US" dirty="0"/>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education.ohio.gov/Topics/Testing/2015_2016-State-Tests-Updates" TargetMode="External"/><Relationship Id="rId4" Type="http://schemas.openxmlformats.org/officeDocument/2006/relationships/hyperlink" Target="http://education.ohio.gov/testing-updates" TargetMode="External"/><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a:t>
            </a:fld>
            <a:endParaRPr lang="en-US" dirty="0"/>
          </a:p>
        </p:txBody>
      </p:sp>
    </p:spTree>
    <p:extLst>
      <p:ext uri="{BB962C8B-B14F-4D97-AF65-F5344CB8AC3E}">
        <p14:creationId xmlns:p14="http://schemas.microsoft.com/office/powerpoint/2010/main" val="2384081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10</a:t>
            </a:fld>
            <a:endParaRPr lang="en-US" dirty="0"/>
          </a:p>
        </p:txBody>
      </p:sp>
    </p:spTree>
    <p:extLst>
      <p:ext uri="{BB962C8B-B14F-4D97-AF65-F5344CB8AC3E}">
        <p14:creationId xmlns:p14="http://schemas.microsoft.com/office/powerpoint/2010/main" val="902209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--Students in Grades </a:t>
            </a:r>
            <a:r>
              <a:rPr lang="en-US" b="0" dirty="0"/>
              <a:t>3-8 </a:t>
            </a:r>
            <a:r>
              <a:rPr lang="en-US" b="0" dirty="0" smtClean="0"/>
              <a:t>will take English </a:t>
            </a:r>
            <a:r>
              <a:rPr lang="en-US" b="0" dirty="0"/>
              <a:t>language arts and </a:t>
            </a:r>
            <a:r>
              <a:rPr lang="en-US" b="0" dirty="0" smtClean="0"/>
              <a:t>mathematics tests </a:t>
            </a:r>
            <a:endParaRPr lang="en-US" b="0" dirty="0"/>
          </a:p>
          <a:p>
            <a:r>
              <a:rPr lang="en-US" b="0" dirty="0" smtClean="0"/>
              <a:t>--Students</a:t>
            </a:r>
            <a:r>
              <a:rPr lang="en-US" b="0" baseline="0" dirty="0" smtClean="0"/>
              <a:t> in </a:t>
            </a:r>
            <a:r>
              <a:rPr lang="en-US" b="0" dirty="0" smtClean="0"/>
              <a:t>Grades </a:t>
            </a:r>
            <a:r>
              <a:rPr lang="en-US" b="0" dirty="0"/>
              <a:t>4 and 6 </a:t>
            </a:r>
            <a:r>
              <a:rPr lang="en-US" b="0" dirty="0" smtClean="0"/>
              <a:t>will take</a:t>
            </a:r>
            <a:r>
              <a:rPr lang="en-US" b="0" baseline="0" dirty="0" smtClean="0"/>
              <a:t> the </a:t>
            </a:r>
            <a:r>
              <a:rPr lang="en-US" b="0" dirty="0" smtClean="0"/>
              <a:t>social studies test</a:t>
            </a:r>
            <a:endParaRPr lang="en-US" b="0" dirty="0"/>
          </a:p>
          <a:p>
            <a:r>
              <a:rPr lang="en-US" b="0" dirty="0" smtClean="0"/>
              <a:t>--Students in Grades </a:t>
            </a:r>
            <a:r>
              <a:rPr lang="en-US" b="0" dirty="0"/>
              <a:t>5 and </a:t>
            </a:r>
            <a:r>
              <a:rPr lang="en-US" b="0" dirty="0" smtClean="0"/>
              <a:t>8 will take the science test</a:t>
            </a:r>
            <a:endParaRPr lang="en-US" b="0" dirty="0"/>
          </a:p>
          <a:p>
            <a:endParaRPr lang="en-US" b="0" dirty="0"/>
          </a:p>
        </p:txBody>
      </p:sp>
      <p:sp>
        <p:nvSpPr>
          <p:cNvPr id="4" name="Slide Number Placeholder 3"/>
          <p:cNvSpPr>
            <a:spLocks noGrp="1"/>
          </p:cNvSpPr>
          <p:nvPr>
            <p:ph type="sldNum" sz="quarter" idx="10"/>
          </p:nvPr>
        </p:nvSpPr>
        <p:spPr/>
        <p:txBody>
          <a:bodyPr/>
          <a:lstStyle/>
          <a:p>
            <a:fld id="{A88EB8E9-7E05-4C60-A58D-798732DD5BFE}" type="slidenum">
              <a:rPr lang="en-US" smtClean="0"/>
              <a:t>11</a:t>
            </a:fld>
            <a:endParaRPr lang="en-US" dirty="0"/>
          </a:p>
        </p:txBody>
      </p:sp>
    </p:spTree>
    <p:extLst>
      <p:ext uri="{BB962C8B-B14F-4D97-AF65-F5344CB8AC3E}">
        <p14:creationId xmlns:p14="http://schemas.microsoft.com/office/powerpoint/2010/main" val="4055881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Our elementary </a:t>
            </a:r>
            <a:r>
              <a:rPr lang="en-US" dirty="0"/>
              <a:t>schools </a:t>
            </a:r>
            <a:r>
              <a:rPr lang="en-US" dirty="0" smtClean="0"/>
              <a:t>also will choose </a:t>
            </a:r>
            <a:r>
              <a:rPr lang="en-US" b="1" dirty="0" smtClean="0"/>
              <a:t>one or two days </a:t>
            </a:r>
            <a:r>
              <a:rPr lang="en-US" dirty="0" smtClean="0"/>
              <a:t>b</a:t>
            </a:r>
            <a:r>
              <a:rPr lang="en-US" baseline="0" dirty="0" smtClean="0"/>
              <a:t>etween Nov. 30 and Dec. 11 </a:t>
            </a:r>
            <a:r>
              <a:rPr lang="en-US" dirty="0" smtClean="0"/>
              <a:t>to give Ohio’s Grade </a:t>
            </a:r>
            <a:r>
              <a:rPr lang="en-US" dirty="0"/>
              <a:t>3 English </a:t>
            </a:r>
            <a:r>
              <a:rPr lang="en-US" dirty="0" smtClean="0"/>
              <a:t>Language Arts Test.</a:t>
            </a:r>
            <a:r>
              <a:rPr lang="en-US" baseline="0" dirty="0" smtClean="0"/>
              <a:t> Our elementary schools will give the grade 3 English language arts test again next spring.</a:t>
            </a:r>
          </a:p>
          <a:p>
            <a:pPr defTabSz="914350">
              <a:defRPr/>
            </a:pPr>
            <a:endParaRPr lang="en-US" baseline="0" dirty="0" smtClean="0"/>
          </a:p>
          <a:p>
            <a:pPr defTabSz="914350">
              <a:defRPr/>
            </a:pPr>
            <a:r>
              <a:rPr lang="en-US" baseline="0" dirty="0" smtClean="0"/>
              <a:t>This means our third-graders will have </a:t>
            </a:r>
            <a:r>
              <a:rPr lang="en-US" i="1" baseline="0" dirty="0" smtClean="0"/>
              <a:t>two</a:t>
            </a:r>
            <a:r>
              <a:rPr lang="en-US" baseline="0" dirty="0" smtClean="0"/>
              <a:t> times during the school year to take the test for the Third Grade Reading Guarantee—that’s two chances to show they are reading at the level needed to advance to the fourth grade.</a:t>
            </a:r>
          </a:p>
          <a:p>
            <a:pPr defTabSz="914350">
              <a:defRPr/>
            </a:pPr>
            <a:endParaRPr lang="en-US" baseline="0" dirty="0" smtClean="0"/>
          </a:p>
          <a:p>
            <a:pPr defTabSz="914350">
              <a:defRPr/>
            </a:pPr>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12</a:t>
            </a:fld>
            <a:endParaRPr lang="en-US" dirty="0"/>
          </a:p>
        </p:txBody>
      </p:sp>
    </p:spTree>
    <p:extLst>
      <p:ext uri="{BB962C8B-B14F-4D97-AF65-F5344CB8AC3E}">
        <p14:creationId xmlns:p14="http://schemas.microsoft.com/office/powerpoint/2010/main" val="3580245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Let’s talk about high school tests.</a:t>
            </a:r>
          </a:p>
          <a:p>
            <a:endParaRPr lang="en-US" dirty="0"/>
          </a:p>
          <a:p>
            <a:r>
              <a:rPr lang="en-US" dirty="0" smtClean="0"/>
              <a:t>Our</a:t>
            </a:r>
            <a:r>
              <a:rPr lang="en-US" baseline="0" dirty="0" smtClean="0"/>
              <a:t> c</a:t>
            </a:r>
            <a:r>
              <a:rPr lang="en-US" dirty="0" smtClean="0"/>
              <a:t>lasses </a:t>
            </a:r>
            <a:r>
              <a:rPr lang="en-US" dirty="0"/>
              <a:t>of 2018 and </a:t>
            </a:r>
            <a:r>
              <a:rPr lang="en-US" dirty="0" smtClean="0"/>
              <a:t>2019, this year’s freshmen</a:t>
            </a:r>
            <a:r>
              <a:rPr lang="en-US" baseline="0" dirty="0" smtClean="0"/>
              <a:t> and sophomores, will need to earn a total of 18 points on seven end-of-course state tests as one way to meet their graduation requirements. </a:t>
            </a:r>
          </a:p>
          <a:p>
            <a:endParaRPr lang="en-US" baseline="0" dirty="0" smtClean="0"/>
          </a:p>
          <a:p>
            <a:r>
              <a:rPr lang="en-US" baseline="0" dirty="0" smtClean="0"/>
              <a:t>The seven tests are:</a:t>
            </a:r>
            <a:r>
              <a:rPr lang="en-US" dirty="0" smtClean="0"/>
              <a:t> </a:t>
            </a:r>
          </a:p>
          <a:p>
            <a:pPr marL="171450" indent="-171450">
              <a:buFont typeface="Arial" panose="020B0604020202020204" pitchFamily="34" charset="0"/>
              <a:buChar char="•"/>
            </a:pPr>
            <a:r>
              <a:rPr lang="en-US" dirty="0" smtClean="0"/>
              <a:t>English </a:t>
            </a:r>
            <a:r>
              <a:rPr lang="en-US" dirty="0"/>
              <a:t>language arts I and II; </a:t>
            </a:r>
            <a:endParaRPr lang="en-US" dirty="0" smtClean="0"/>
          </a:p>
          <a:p>
            <a:pPr marL="171450" indent="-171450">
              <a:buFont typeface="Arial" panose="020B0604020202020204" pitchFamily="34" charset="0"/>
              <a:buChar char="•"/>
            </a:pPr>
            <a:r>
              <a:rPr lang="en-US" dirty="0" smtClean="0"/>
              <a:t>Algebra I;</a:t>
            </a:r>
          </a:p>
          <a:p>
            <a:pPr marL="171450" indent="-171450">
              <a:buFont typeface="Arial" panose="020B0604020202020204" pitchFamily="34" charset="0"/>
              <a:buChar char="•"/>
            </a:pPr>
            <a:r>
              <a:rPr lang="en-US" dirty="0" smtClean="0"/>
              <a:t>Geometry;</a:t>
            </a:r>
          </a:p>
          <a:p>
            <a:pPr marL="171450" indent="-171450">
              <a:buFont typeface="Arial" panose="020B0604020202020204" pitchFamily="34" charset="0"/>
              <a:buChar char="•"/>
            </a:pPr>
            <a:r>
              <a:rPr lang="en-US" dirty="0" smtClean="0"/>
              <a:t>Integrated </a:t>
            </a:r>
            <a:r>
              <a:rPr lang="en-US" dirty="0"/>
              <a:t>mathematics I and </a:t>
            </a:r>
            <a:r>
              <a:rPr lang="en-US" dirty="0" smtClean="0"/>
              <a:t>II;</a:t>
            </a:r>
          </a:p>
          <a:p>
            <a:pPr marL="171450" indent="-171450">
              <a:buFont typeface="Arial" panose="020B0604020202020204" pitchFamily="34" charset="0"/>
              <a:buChar char="•"/>
            </a:pPr>
            <a:r>
              <a:rPr lang="en-US" dirty="0" smtClean="0"/>
              <a:t>Biology </a:t>
            </a:r>
            <a:r>
              <a:rPr lang="en-US" dirty="0"/>
              <a:t>(or physical science </a:t>
            </a:r>
            <a:r>
              <a:rPr lang="en-US" i="1" dirty="0"/>
              <a:t>for </a:t>
            </a:r>
            <a:r>
              <a:rPr lang="en-US" i="1" dirty="0" smtClean="0"/>
              <a:t>the class </a:t>
            </a:r>
            <a:r>
              <a:rPr lang="en-US" i="1" dirty="0"/>
              <a:t>of 2018 only</a:t>
            </a:r>
            <a:r>
              <a:rPr lang="en-US" dirty="0"/>
              <a:t>); </a:t>
            </a:r>
            <a:r>
              <a:rPr lang="en-US" dirty="0" smtClean="0"/>
              <a:t>and</a:t>
            </a:r>
          </a:p>
          <a:p>
            <a:pPr marL="171450" indent="-171450">
              <a:buFont typeface="Arial" panose="020B0604020202020204" pitchFamily="34" charset="0"/>
              <a:buChar char="•"/>
            </a:pPr>
            <a:r>
              <a:rPr lang="en-US" dirty="0" smtClean="0"/>
              <a:t>American History</a:t>
            </a:r>
          </a:p>
          <a:p>
            <a:pPr marL="171450" indent="-171450">
              <a:buFont typeface="Arial" panose="020B0604020202020204" pitchFamily="34" charset="0"/>
              <a:buChar char="•"/>
            </a:pPr>
            <a:r>
              <a:rPr lang="en-US" dirty="0" smtClean="0"/>
              <a:t>American Government</a:t>
            </a:r>
            <a:r>
              <a:rPr lang="en-US" dirty="0"/>
              <a:t>. </a:t>
            </a:r>
            <a:r>
              <a:rPr lang="en-US" dirty="0" smtClean="0"/>
              <a:t> </a:t>
            </a:r>
          </a:p>
          <a:p>
            <a:r>
              <a:rPr lang="en-US" dirty="0"/>
              <a:t> </a:t>
            </a:r>
          </a:p>
        </p:txBody>
      </p:sp>
      <p:sp>
        <p:nvSpPr>
          <p:cNvPr id="4" name="Slide Number Placeholder 3"/>
          <p:cNvSpPr>
            <a:spLocks noGrp="1"/>
          </p:cNvSpPr>
          <p:nvPr>
            <p:ph type="sldNum" sz="quarter" idx="10"/>
          </p:nvPr>
        </p:nvSpPr>
        <p:spPr/>
        <p:txBody>
          <a:bodyPr/>
          <a:lstStyle/>
          <a:p>
            <a:fld id="{A88EB8E9-7E05-4C60-A58D-798732DD5BFE}" type="slidenum">
              <a:rPr lang="en-US" smtClean="0"/>
              <a:t>13</a:t>
            </a:fld>
            <a:endParaRPr lang="en-US" dirty="0"/>
          </a:p>
        </p:txBody>
      </p:sp>
    </p:spTree>
    <p:extLst>
      <p:ext uri="{BB962C8B-B14F-4D97-AF65-F5344CB8AC3E}">
        <p14:creationId xmlns:p14="http://schemas.microsoft.com/office/powerpoint/2010/main" val="2162279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classes </a:t>
            </a:r>
            <a:r>
              <a:rPr lang="en-US" dirty="0"/>
              <a:t>of </a:t>
            </a:r>
            <a:r>
              <a:rPr lang="en-US" dirty="0" smtClean="0"/>
              <a:t>2016 and 2017, this year’s juniors and seniors, will </a:t>
            </a:r>
            <a:r>
              <a:rPr lang="en-US" baseline="0" dirty="0" smtClean="0"/>
              <a:t>still take </a:t>
            </a:r>
            <a:r>
              <a:rPr lang="en-US" dirty="0" smtClean="0"/>
              <a:t>Ohio </a:t>
            </a:r>
            <a:r>
              <a:rPr lang="en-US" dirty="0"/>
              <a:t>Graduation </a:t>
            </a:r>
            <a:r>
              <a:rPr lang="en-US" dirty="0" smtClean="0"/>
              <a:t>Tests to</a:t>
            </a:r>
            <a:r>
              <a:rPr lang="en-US" baseline="0" dirty="0" smtClean="0"/>
              <a:t> meet graduation requirements. They also will take Ohio’s State Tests in </a:t>
            </a:r>
            <a:r>
              <a:rPr lang="en-US" dirty="0" smtClean="0"/>
              <a:t>American History and </a:t>
            </a:r>
            <a:r>
              <a:rPr lang="en-US" dirty="0"/>
              <a:t>American </a:t>
            </a:r>
            <a:r>
              <a:rPr lang="en-US" dirty="0" smtClean="0"/>
              <a:t>Government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14</a:t>
            </a:fld>
            <a:endParaRPr lang="en-US" dirty="0"/>
          </a:p>
        </p:txBody>
      </p:sp>
    </p:spTree>
    <p:extLst>
      <p:ext uri="{BB962C8B-B14F-4D97-AF65-F5344CB8AC3E}">
        <p14:creationId xmlns:p14="http://schemas.microsoft.com/office/powerpoint/2010/main" val="1885255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15</a:t>
            </a:fld>
            <a:endParaRPr lang="en-US" dirty="0"/>
          </a:p>
        </p:txBody>
      </p:sp>
    </p:spTree>
    <p:extLst>
      <p:ext uri="{BB962C8B-B14F-4D97-AF65-F5344CB8AC3E}">
        <p14:creationId xmlns:p14="http://schemas.microsoft.com/office/powerpoint/2010/main" val="2383780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I said earlier,</a:t>
            </a:r>
            <a:r>
              <a:rPr lang="en-US" sz="1200" kern="1200" baseline="0" dirty="0" smtClean="0">
                <a:solidFill>
                  <a:schemeClr val="tx1"/>
                </a:solidFill>
                <a:effectLst/>
                <a:latin typeface="+mn-lt"/>
                <a:ea typeface="+mn-ea"/>
                <a:cs typeface="+mn-cs"/>
              </a:rPr>
              <a:t> o</a:t>
            </a:r>
            <a:r>
              <a:rPr lang="en-US" sz="1200" kern="1200" dirty="0" smtClean="0">
                <a:solidFill>
                  <a:schemeClr val="tx1"/>
                </a:solidFill>
                <a:effectLst/>
                <a:latin typeface="+mn-lt"/>
                <a:ea typeface="+mn-ea"/>
                <a:cs typeface="+mn-cs"/>
              </a:rPr>
              <a:t>ur district can choose this school year to test only on computers, only in paper format or a combination of the two.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8EB8E9-7E05-4C60-A58D-798732DD5BFE}" type="slidenum">
              <a:rPr lang="en-US" smtClean="0"/>
              <a:t>16</a:t>
            </a:fld>
            <a:endParaRPr lang="en-US" dirty="0"/>
          </a:p>
        </p:txBody>
      </p:sp>
    </p:spTree>
    <p:extLst>
      <p:ext uri="{BB962C8B-B14F-4D97-AF65-F5344CB8AC3E}">
        <p14:creationId xmlns:p14="http://schemas.microsoft.com/office/powerpoint/2010/main" val="2757102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17</a:t>
            </a:fld>
            <a:endParaRPr lang="en-US" dirty="0"/>
          </a:p>
        </p:txBody>
      </p:sp>
    </p:spTree>
    <p:extLst>
      <p:ext uri="{BB962C8B-B14F-4D97-AF65-F5344CB8AC3E}">
        <p14:creationId xmlns:p14="http://schemas.microsoft.com/office/powerpoint/2010/main" val="3933890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b="0" dirty="0" smtClean="0">
                <a:latin typeface="Arial" panose="020B0604020202020204" pitchFamily="34" charset="0"/>
                <a:ea typeface="Calibri" panose="020F0502020204030204" pitchFamily="34" charset="0"/>
                <a:cs typeface="Times New Roman" panose="02020603050405020304" pitchFamily="18" charset="0"/>
              </a:rPr>
              <a:t>To test all grades from 3-12,</a:t>
            </a:r>
            <a:r>
              <a:rPr lang="en-US" b="0" baseline="0" dirty="0" smtClean="0">
                <a:latin typeface="Arial" panose="020B0604020202020204" pitchFamily="34" charset="0"/>
                <a:ea typeface="Calibri" panose="020F0502020204030204" pitchFamily="34" charset="0"/>
                <a:cs typeface="Times New Roman" panose="02020603050405020304" pitchFamily="18" charset="0"/>
              </a:rPr>
              <a:t> o</a:t>
            </a:r>
            <a:r>
              <a:rPr lang="en-US" b="0" dirty="0" smtClean="0">
                <a:latin typeface="Arial" panose="020B0604020202020204" pitchFamily="34" charset="0"/>
                <a:ea typeface="Calibri" panose="020F0502020204030204" pitchFamily="34" charset="0"/>
                <a:cs typeface="Times New Roman" panose="02020603050405020304" pitchFamily="18" charset="0"/>
              </a:rPr>
              <a:t>ur district will </a:t>
            </a:r>
            <a:r>
              <a:rPr lang="en-US" b="0" dirty="0">
                <a:latin typeface="Arial" panose="020B0604020202020204" pitchFamily="34" charset="0"/>
                <a:ea typeface="Calibri" panose="020F0502020204030204" pitchFamily="34" charset="0"/>
                <a:cs typeface="Times New Roman" panose="02020603050405020304" pitchFamily="18" charset="0"/>
              </a:rPr>
              <a:t>chose </a:t>
            </a:r>
            <a:r>
              <a:rPr lang="en-US" b="0" dirty="0" smtClean="0">
                <a:latin typeface="Arial" panose="020B0604020202020204" pitchFamily="34" charset="0"/>
                <a:ea typeface="Calibri" panose="020F0502020204030204" pitchFamily="34" charset="0"/>
                <a:cs typeface="Times New Roman" panose="02020603050405020304" pitchFamily="18" charset="0"/>
              </a:rPr>
              <a:t>15</a:t>
            </a:r>
            <a:r>
              <a:rPr lang="en-US" b="0" baseline="0" dirty="0" smtClean="0">
                <a:latin typeface="Arial" panose="020B0604020202020204" pitchFamily="34" charset="0"/>
                <a:ea typeface="Calibri" panose="020F0502020204030204" pitchFamily="34" charset="0"/>
                <a:cs typeface="Times New Roman" panose="02020603050405020304" pitchFamily="18" charset="0"/>
              </a:rPr>
              <a:t> consecutive school days for computer tests or 10 consecutive school days for paper tests. The test period we select will be sometime between</a:t>
            </a:r>
            <a:r>
              <a:rPr lang="en-US" b="0" dirty="0" smtClean="0">
                <a:latin typeface="Arial" panose="020B0604020202020204" pitchFamily="34" charset="0"/>
                <a:ea typeface="Calibri" panose="020F0502020204030204" pitchFamily="34" charset="0"/>
                <a:cs typeface="Times New Roman" panose="02020603050405020304" pitchFamily="18" charset="0"/>
              </a:rPr>
              <a:t> </a:t>
            </a:r>
            <a:r>
              <a:rPr lang="en-US" b="0" dirty="0">
                <a:latin typeface="Arial" panose="020B0604020202020204" pitchFamily="34" charset="0"/>
                <a:ea typeface="Calibri" panose="020F0502020204030204" pitchFamily="34" charset="0"/>
                <a:cs typeface="Times New Roman" panose="02020603050405020304" pitchFamily="18" charset="0"/>
              </a:rPr>
              <a:t>Monday, April 4 – Friday, May 13</a:t>
            </a:r>
            <a:r>
              <a:rPr lang="en-US" b="0" dirty="0" smtClean="0">
                <a:latin typeface="Arial" panose="020B0604020202020204" pitchFamily="34" charset="0"/>
                <a:ea typeface="Calibri" panose="020F0502020204030204" pitchFamily="34" charset="0"/>
                <a:cs typeface="Times New Roman" panose="02020603050405020304" pitchFamily="18" charset="0"/>
              </a:rPr>
              <a:t>. This does not mean your child will be taking</a:t>
            </a:r>
            <a:r>
              <a:rPr lang="en-US" b="0" baseline="0" dirty="0" smtClean="0">
                <a:latin typeface="Arial" panose="020B0604020202020204" pitchFamily="34" charset="0"/>
                <a:ea typeface="Calibri" panose="020F0502020204030204" pitchFamily="34" charset="0"/>
                <a:cs typeface="Times New Roman" panose="02020603050405020304" pitchFamily="18" charset="0"/>
              </a:rPr>
              <a:t> tests for 10 or 15 days. It simply means that our district needs that many days to test all students in every grade.  </a:t>
            </a:r>
            <a:endParaRPr lang="en-US" sz="900" b="0" dirty="0">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7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t>
            </a:r>
            <a:r>
              <a:rPr lang="en-US" sz="1200" kern="1200" baseline="0" dirty="0" smtClean="0">
                <a:solidFill>
                  <a:schemeClr val="tx1"/>
                </a:solidFill>
                <a:effectLst/>
                <a:latin typeface="+mn-lt"/>
                <a:ea typeface="+mn-ea"/>
                <a:cs typeface="+mn-cs"/>
              </a:rPr>
              <a:t>will receive t</a:t>
            </a:r>
            <a:r>
              <a:rPr lang="en-US" sz="1200" kern="1200" dirty="0" smtClean="0">
                <a:solidFill>
                  <a:schemeClr val="tx1"/>
                </a:solidFill>
                <a:effectLst/>
                <a:latin typeface="+mn-lt"/>
                <a:ea typeface="+mn-ea"/>
                <a:cs typeface="+mn-cs"/>
              </a:rPr>
              <a:t>est results for grade 3 reading by June 15 and for all other tests by June 30.</a:t>
            </a:r>
          </a:p>
          <a:p>
            <a:pPr>
              <a:lnSpc>
                <a:spcPct val="107000"/>
              </a:lnSpc>
            </a:pPr>
            <a:endParaRPr lang="en-US" b="1" dirty="0" smtClean="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b="1" dirty="0">
                <a:latin typeface="Arial" panose="020B0604020202020204" pitchFamily="34" charset="0"/>
                <a:ea typeface="Calibri" panose="020F0502020204030204" pitchFamily="34" charset="0"/>
                <a:cs typeface="Times New Roman" panose="02020603050405020304" pitchFamily="18" charset="0"/>
              </a:rPr>
              <a:t/>
            </a:r>
            <a:br>
              <a:rPr lang="en-US" b="1" dirty="0">
                <a:latin typeface="Arial" panose="020B0604020202020204" pitchFamily="34" charset="0"/>
                <a:ea typeface="Calibri" panose="020F0502020204030204" pitchFamily="34" charset="0"/>
                <a:cs typeface="Times New Roman" panose="02020603050405020304" pitchFamily="18" charset="0"/>
              </a:rPr>
            </a:br>
            <a:endParaRPr lang="en-US" sz="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18</a:t>
            </a:fld>
            <a:endParaRPr lang="en-US" dirty="0"/>
          </a:p>
        </p:txBody>
      </p:sp>
    </p:spTree>
    <p:extLst>
      <p:ext uri="{BB962C8B-B14F-4D97-AF65-F5344CB8AC3E}">
        <p14:creationId xmlns:p14="http://schemas.microsoft.com/office/powerpoint/2010/main" val="2467131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latin typeface="Arial" panose="020B0604020202020204" pitchFamily="34" charset="0"/>
                <a:ea typeface="Calibri" panose="020F0502020204030204" pitchFamily="34" charset="0"/>
                <a:cs typeface="Times New Roman" panose="02020603050405020304" pitchFamily="18" charset="0"/>
              </a:rPr>
              <a:t>To test all grades from 3-12,</a:t>
            </a:r>
            <a:r>
              <a:rPr lang="en-US" b="0" baseline="0" dirty="0" smtClean="0">
                <a:latin typeface="Arial" panose="020B0604020202020204" pitchFamily="34" charset="0"/>
                <a:ea typeface="Calibri" panose="020F0502020204030204" pitchFamily="34" charset="0"/>
                <a:cs typeface="Times New Roman" panose="02020603050405020304" pitchFamily="18" charset="0"/>
              </a:rPr>
              <a:t> o</a:t>
            </a:r>
            <a:r>
              <a:rPr lang="en-US" b="0" dirty="0" smtClean="0">
                <a:latin typeface="Arial" panose="020B0604020202020204" pitchFamily="34" charset="0"/>
                <a:ea typeface="Calibri" panose="020F0502020204030204" pitchFamily="34" charset="0"/>
                <a:cs typeface="Times New Roman" panose="02020603050405020304" pitchFamily="18" charset="0"/>
              </a:rPr>
              <a:t>ur district will </a:t>
            </a:r>
            <a:r>
              <a:rPr lang="en-US" b="0" dirty="0">
                <a:latin typeface="Arial" panose="020B0604020202020204" pitchFamily="34" charset="0"/>
                <a:ea typeface="Calibri" panose="020F0502020204030204" pitchFamily="34" charset="0"/>
                <a:cs typeface="Times New Roman" panose="02020603050405020304" pitchFamily="18" charset="0"/>
              </a:rPr>
              <a:t>chose </a:t>
            </a:r>
            <a:r>
              <a:rPr lang="en-US" b="0" dirty="0" smtClean="0">
                <a:latin typeface="Arial" panose="020B0604020202020204" pitchFamily="34" charset="0"/>
                <a:ea typeface="Calibri" panose="020F0502020204030204" pitchFamily="34" charset="0"/>
                <a:cs typeface="Times New Roman" panose="02020603050405020304" pitchFamily="18" charset="0"/>
              </a:rPr>
              <a:t>15</a:t>
            </a:r>
            <a:r>
              <a:rPr lang="en-US" b="0" baseline="0" dirty="0" smtClean="0">
                <a:latin typeface="Arial" panose="020B0604020202020204" pitchFamily="34" charset="0"/>
                <a:ea typeface="Calibri" panose="020F0502020204030204" pitchFamily="34" charset="0"/>
                <a:cs typeface="Times New Roman" panose="02020603050405020304" pitchFamily="18" charset="0"/>
              </a:rPr>
              <a:t> consecutive school days for computer tests or 10 consecutive school days for paper tests. The test period we select will be sometime between</a:t>
            </a:r>
            <a:r>
              <a:rPr lang="en-US" b="0" dirty="0" smtClean="0">
                <a:latin typeface="Arial" panose="020B0604020202020204" pitchFamily="34" charset="0"/>
                <a:ea typeface="Calibri" panose="020F0502020204030204" pitchFamily="34" charset="0"/>
                <a:cs typeface="Times New Roman" panose="02020603050405020304" pitchFamily="18" charset="0"/>
              </a:rPr>
              <a:t> </a:t>
            </a:r>
            <a:r>
              <a:rPr lang="en-US" b="0" dirty="0">
                <a:latin typeface="Arial" panose="020B0604020202020204" pitchFamily="34" charset="0"/>
                <a:ea typeface="Calibri" panose="020F0502020204030204" pitchFamily="34" charset="0"/>
                <a:cs typeface="Times New Roman" panose="02020603050405020304" pitchFamily="18" charset="0"/>
              </a:rPr>
              <a:t>Monday, April 4 – Friday, May 13</a:t>
            </a:r>
            <a:r>
              <a:rPr lang="en-US" b="0" dirty="0" smtClean="0">
                <a:latin typeface="Arial" panose="020B0604020202020204" pitchFamily="34" charset="0"/>
                <a:ea typeface="Calibri" panose="020F0502020204030204" pitchFamily="34" charset="0"/>
                <a:cs typeface="Times New Roman" panose="02020603050405020304" pitchFamily="18" charset="0"/>
              </a:rPr>
              <a:t>. This does not mean your child will be taking</a:t>
            </a:r>
            <a:r>
              <a:rPr lang="en-US" b="0" baseline="0" dirty="0" smtClean="0">
                <a:latin typeface="Arial" panose="020B0604020202020204" pitchFamily="34" charset="0"/>
                <a:ea typeface="Calibri" panose="020F0502020204030204" pitchFamily="34" charset="0"/>
                <a:cs typeface="Times New Roman" panose="02020603050405020304" pitchFamily="18" charset="0"/>
              </a:rPr>
              <a:t> tests for 10 or 15 days. </a:t>
            </a:r>
            <a:r>
              <a:rPr lang="en-US" sz="1200" kern="1200" dirty="0" smtClean="0">
                <a:solidFill>
                  <a:schemeClr val="tx1"/>
                </a:solidFill>
                <a:effectLst/>
                <a:latin typeface="+mn-lt"/>
                <a:ea typeface="+mn-ea"/>
                <a:cs typeface="+mn-cs"/>
              </a:rPr>
              <a:t>It simply means we will be testing different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students in different subjects and grades during this time period.  </a:t>
            </a:r>
          </a:p>
          <a:p>
            <a:pPr marL="0" marR="0" indent="0" algn="l" defTabSz="914400" rtl="0" eaLnBrk="1" fontAlgn="auto" latinLnBrk="0" hangingPunct="1">
              <a:lnSpc>
                <a:spcPct val="107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t>
            </a:r>
            <a:r>
              <a:rPr lang="en-US" sz="1200" kern="1200" baseline="0" dirty="0" smtClean="0">
                <a:solidFill>
                  <a:schemeClr val="tx1"/>
                </a:solidFill>
                <a:effectLst/>
                <a:latin typeface="+mn-lt"/>
                <a:ea typeface="+mn-ea"/>
                <a:cs typeface="+mn-cs"/>
              </a:rPr>
              <a:t>will receive t</a:t>
            </a:r>
            <a:r>
              <a:rPr lang="en-US" sz="1200" kern="1200" dirty="0" smtClean="0">
                <a:solidFill>
                  <a:schemeClr val="tx1"/>
                </a:solidFill>
                <a:effectLst/>
                <a:latin typeface="+mn-lt"/>
                <a:ea typeface="+mn-ea"/>
                <a:cs typeface="+mn-cs"/>
              </a:rPr>
              <a:t>est results for grade 3 reading by June 15 and for all other tests by June 30.</a:t>
            </a:r>
          </a:p>
          <a:p>
            <a:pPr>
              <a:lnSpc>
                <a:spcPct val="107000"/>
              </a:lnSpc>
            </a:pPr>
            <a:endParaRPr lang="en-US" b="1" dirty="0" smtClean="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b="1" dirty="0">
                <a:latin typeface="Arial" panose="020B0604020202020204" pitchFamily="34" charset="0"/>
                <a:ea typeface="Calibri" panose="020F0502020204030204" pitchFamily="34" charset="0"/>
                <a:cs typeface="Times New Roman" panose="02020603050405020304" pitchFamily="18" charset="0"/>
              </a:rPr>
              <a:t/>
            </a:r>
            <a:br>
              <a:rPr lang="en-US" b="1" dirty="0">
                <a:latin typeface="Arial" panose="020B0604020202020204" pitchFamily="34" charset="0"/>
                <a:ea typeface="Calibri" panose="020F0502020204030204" pitchFamily="34" charset="0"/>
                <a:cs typeface="Times New Roman" panose="02020603050405020304" pitchFamily="18" charset="0"/>
              </a:rPr>
            </a:br>
            <a:endParaRPr lang="en-US" sz="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19</a:t>
            </a:fld>
            <a:endParaRPr lang="en-US" dirty="0"/>
          </a:p>
        </p:txBody>
      </p:sp>
    </p:spTree>
    <p:extLst>
      <p:ext uri="{BB962C8B-B14F-4D97-AF65-F5344CB8AC3E}">
        <p14:creationId xmlns:p14="http://schemas.microsoft.com/office/powerpoint/2010/main" val="2305269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Ohio’s State Tests measure </a:t>
            </a:r>
            <a:r>
              <a:rPr lang="en-US" dirty="0" smtClean="0"/>
              <a:t>students’ </a:t>
            </a:r>
            <a:r>
              <a:rPr lang="en-US" dirty="0"/>
              <a:t>progress toward Ohio’s Learning Standards. They help us make sure every </a:t>
            </a:r>
            <a:r>
              <a:rPr lang="en-US" dirty="0" smtClean="0"/>
              <a:t>student in our district</a:t>
            </a:r>
            <a:r>
              <a:rPr lang="en-US" baseline="0" dirty="0" smtClean="0"/>
              <a:t> [school] </a:t>
            </a:r>
            <a:r>
              <a:rPr lang="en-US" dirty="0" smtClean="0"/>
              <a:t>receives </a:t>
            </a:r>
            <a:r>
              <a:rPr lang="en-US" dirty="0"/>
              <a:t>a high-quality </a:t>
            </a:r>
            <a:r>
              <a:rPr lang="en-US" dirty="0" smtClean="0"/>
              <a:t>education.</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88EB8E9-7E05-4C60-A58D-798732DD5BFE}" type="slidenum">
              <a:rPr lang="en-US" smtClean="0"/>
              <a:t>2</a:t>
            </a:fld>
            <a:endParaRPr lang="en-US" dirty="0"/>
          </a:p>
        </p:txBody>
      </p:sp>
    </p:spTree>
    <p:extLst>
      <p:ext uri="{BB962C8B-B14F-4D97-AF65-F5344CB8AC3E}">
        <p14:creationId xmlns:p14="http://schemas.microsoft.com/office/powerpoint/2010/main" val="1726317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latin typeface="Arial" panose="020B0604020202020204" pitchFamily="34" charset="0"/>
                <a:ea typeface="Calibri" panose="020F0502020204030204" pitchFamily="34" charset="0"/>
                <a:cs typeface="Times New Roman" panose="02020603050405020304" pitchFamily="18" charset="0"/>
              </a:rPr>
              <a:t>To test all grades from 3-12,</a:t>
            </a:r>
            <a:r>
              <a:rPr lang="en-US" b="0" baseline="0" dirty="0" smtClean="0">
                <a:latin typeface="Arial" panose="020B0604020202020204" pitchFamily="34" charset="0"/>
                <a:ea typeface="Calibri" panose="020F0502020204030204" pitchFamily="34" charset="0"/>
                <a:cs typeface="Times New Roman" panose="02020603050405020304" pitchFamily="18" charset="0"/>
              </a:rPr>
              <a:t> o</a:t>
            </a:r>
            <a:r>
              <a:rPr lang="en-US" b="0" dirty="0" smtClean="0">
                <a:latin typeface="Arial" panose="020B0604020202020204" pitchFamily="34" charset="0"/>
                <a:ea typeface="Calibri" panose="020F0502020204030204" pitchFamily="34" charset="0"/>
                <a:cs typeface="Times New Roman" panose="02020603050405020304" pitchFamily="18" charset="0"/>
              </a:rPr>
              <a:t>ur district will </a:t>
            </a:r>
            <a:r>
              <a:rPr lang="en-US" b="0" dirty="0">
                <a:latin typeface="Arial" panose="020B0604020202020204" pitchFamily="34" charset="0"/>
                <a:ea typeface="Calibri" panose="020F0502020204030204" pitchFamily="34" charset="0"/>
                <a:cs typeface="Times New Roman" panose="02020603050405020304" pitchFamily="18" charset="0"/>
              </a:rPr>
              <a:t>chose </a:t>
            </a:r>
            <a:r>
              <a:rPr lang="en-US" b="0" dirty="0" smtClean="0">
                <a:latin typeface="Arial" panose="020B0604020202020204" pitchFamily="34" charset="0"/>
                <a:ea typeface="Calibri" panose="020F0502020204030204" pitchFamily="34" charset="0"/>
                <a:cs typeface="Times New Roman" panose="02020603050405020304" pitchFamily="18" charset="0"/>
              </a:rPr>
              <a:t>15</a:t>
            </a:r>
            <a:r>
              <a:rPr lang="en-US" b="0" baseline="0" dirty="0" smtClean="0">
                <a:latin typeface="Arial" panose="020B0604020202020204" pitchFamily="34" charset="0"/>
                <a:ea typeface="Calibri" panose="020F0502020204030204" pitchFamily="34" charset="0"/>
                <a:cs typeface="Times New Roman" panose="02020603050405020304" pitchFamily="18" charset="0"/>
              </a:rPr>
              <a:t> consecutive school days for computer tests or 10 consecutive school days for paper tests. The test period we select will be sometime between</a:t>
            </a:r>
            <a:r>
              <a:rPr lang="en-US" b="0" dirty="0" smtClean="0">
                <a:latin typeface="Arial" panose="020B0604020202020204" pitchFamily="34" charset="0"/>
                <a:ea typeface="Calibri" panose="020F0502020204030204" pitchFamily="34" charset="0"/>
                <a:cs typeface="Times New Roman" panose="02020603050405020304" pitchFamily="18" charset="0"/>
              </a:rPr>
              <a:t> </a:t>
            </a:r>
            <a:r>
              <a:rPr lang="en-US" b="0" dirty="0">
                <a:latin typeface="Arial" panose="020B0604020202020204" pitchFamily="34" charset="0"/>
                <a:ea typeface="Calibri" panose="020F0502020204030204" pitchFamily="34" charset="0"/>
                <a:cs typeface="Times New Roman" panose="02020603050405020304" pitchFamily="18" charset="0"/>
              </a:rPr>
              <a:t>Monday, April 4 – Friday, May 13</a:t>
            </a:r>
            <a:r>
              <a:rPr lang="en-US" b="0" dirty="0" smtClean="0">
                <a:latin typeface="Arial" panose="020B0604020202020204" pitchFamily="34" charset="0"/>
                <a:ea typeface="Calibri" panose="020F0502020204030204" pitchFamily="34" charset="0"/>
                <a:cs typeface="Times New Roman" panose="02020603050405020304" pitchFamily="18" charset="0"/>
              </a:rPr>
              <a:t>. This does not mean your child will be taking</a:t>
            </a:r>
            <a:r>
              <a:rPr lang="en-US" b="0" baseline="0" dirty="0" smtClean="0">
                <a:latin typeface="Arial" panose="020B0604020202020204" pitchFamily="34" charset="0"/>
                <a:ea typeface="Calibri" panose="020F0502020204030204" pitchFamily="34" charset="0"/>
                <a:cs typeface="Times New Roman" panose="02020603050405020304" pitchFamily="18" charset="0"/>
              </a:rPr>
              <a:t> tests for 10 or 15 days. </a:t>
            </a:r>
            <a:r>
              <a:rPr lang="en-US" sz="1200" kern="1200" dirty="0" smtClean="0">
                <a:solidFill>
                  <a:schemeClr val="tx1"/>
                </a:solidFill>
                <a:effectLst/>
                <a:latin typeface="+mn-lt"/>
                <a:ea typeface="+mn-ea"/>
                <a:cs typeface="+mn-cs"/>
              </a:rPr>
              <a:t>It simply means we will be testing different students in different subjects and grades during this time period.  </a:t>
            </a:r>
          </a:p>
          <a:p>
            <a:pPr marL="0" marR="0" indent="0" algn="l" defTabSz="914400" rtl="0" eaLnBrk="1" fontAlgn="auto" latinLnBrk="0" hangingPunct="1">
              <a:lnSpc>
                <a:spcPct val="107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t>
            </a:r>
            <a:r>
              <a:rPr lang="en-US" sz="1200" kern="1200" baseline="0" dirty="0" smtClean="0">
                <a:solidFill>
                  <a:schemeClr val="tx1"/>
                </a:solidFill>
                <a:effectLst/>
                <a:latin typeface="+mn-lt"/>
                <a:ea typeface="+mn-ea"/>
                <a:cs typeface="+mn-cs"/>
              </a:rPr>
              <a:t>will receive t</a:t>
            </a:r>
            <a:r>
              <a:rPr lang="en-US" sz="1200" kern="1200" dirty="0" smtClean="0">
                <a:solidFill>
                  <a:schemeClr val="tx1"/>
                </a:solidFill>
                <a:effectLst/>
                <a:latin typeface="+mn-lt"/>
                <a:ea typeface="+mn-ea"/>
                <a:cs typeface="+mn-cs"/>
              </a:rPr>
              <a:t>est results for grade 3 reading by June 15 and for all other tests by June 30.</a:t>
            </a:r>
          </a:p>
          <a:p>
            <a:pPr>
              <a:lnSpc>
                <a:spcPct val="107000"/>
              </a:lnSpc>
            </a:pPr>
            <a:endParaRPr lang="en-US" b="1" dirty="0" smtClean="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b="1" dirty="0">
                <a:latin typeface="Arial" panose="020B0604020202020204" pitchFamily="34" charset="0"/>
                <a:ea typeface="Calibri" panose="020F0502020204030204" pitchFamily="34" charset="0"/>
                <a:cs typeface="Times New Roman" panose="02020603050405020304" pitchFamily="18" charset="0"/>
              </a:rPr>
              <a:t/>
            </a:r>
            <a:br>
              <a:rPr lang="en-US" b="1" dirty="0">
                <a:latin typeface="Arial" panose="020B0604020202020204" pitchFamily="34" charset="0"/>
                <a:ea typeface="Calibri" panose="020F0502020204030204" pitchFamily="34" charset="0"/>
                <a:cs typeface="Times New Roman" panose="02020603050405020304" pitchFamily="18" charset="0"/>
              </a:rPr>
            </a:br>
            <a:endParaRPr lang="en-US" sz="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20</a:t>
            </a:fld>
            <a:endParaRPr lang="en-US" dirty="0"/>
          </a:p>
        </p:txBody>
      </p:sp>
    </p:spTree>
    <p:extLst>
      <p:ext uri="{BB962C8B-B14F-4D97-AF65-F5344CB8AC3E}">
        <p14:creationId xmlns:p14="http://schemas.microsoft.com/office/powerpoint/2010/main" val="12699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latin typeface="Arial" panose="020B0604020202020204" pitchFamily="34" charset="0"/>
                <a:ea typeface="Calibri" panose="020F0502020204030204" pitchFamily="34" charset="0"/>
                <a:cs typeface="Times New Roman" panose="02020603050405020304" pitchFamily="18" charset="0"/>
              </a:rPr>
              <a:t>To test all grades from 3-12,</a:t>
            </a:r>
            <a:r>
              <a:rPr lang="en-US" b="0" baseline="0" dirty="0" smtClean="0">
                <a:latin typeface="Arial" panose="020B0604020202020204" pitchFamily="34" charset="0"/>
                <a:ea typeface="Calibri" panose="020F0502020204030204" pitchFamily="34" charset="0"/>
                <a:cs typeface="Times New Roman" panose="02020603050405020304" pitchFamily="18" charset="0"/>
              </a:rPr>
              <a:t> o</a:t>
            </a:r>
            <a:r>
              <a:rPr lang="en-US" b="0" dirty="0" smtClean="0">
                <a:latin typeface="Arial" panose="020B0604020202020204" pitchFamily="34" charset="0"/>
                <a:ea typeface="Calibri" panose="020F0502020204030204" pitchFamily="34" charset="0"/>
                <a:cs typeface="Times New Roman" panose="02020603050405020304" pitchFamily="18" charset="0"/>
              </a:rPr>
              <a:t>ur district will </a:t>
            </a:r>
            <a:r>
              <a:rPr lang="en-US" b="0" dirty="0">
                <a:latin typeface="Arial" panose="020B0604020202020204" pitchFamily="34" charset="0"/>
                <a:ea typeface="Calibri" panose="020F0502020204030204" pitchFamily="34" charset="0"/>
                <a:cs typeface="Times New Roman" panose="02020603050405020304" pitchFamily="18" charset="0"/>
              </a:rPr>
              <a:t>chose </a:t>
            </a:r>
            <a:r>
              <a:rPr lang="en-US" b="0" dirty="0" smtClean="0">
                <a:latin typeface="Arial" panose="020B0604020202020204" pitchFamily="34" charset="0"/>
                <a:ea typeface="Calibri" panose="020F0502020204030204" pitchFamily="34" charset="0"/>
                <a:cs typeface="Times New Roman" panose="02020603050405020304" pitchFamily="18" charset="0"/>
              </a:rPr>
              <a:t>15</a:t>
            </a:r>
            <a:r>
              <a:rPr lang="en-US" b="0" baseline="0" dirty="0" smtClean="0">
                <a:latin typeface="Arial" panose="020B0604020202020204" pitchFamily="34" charset="0"/>
                <a:ea typeface="Calibri" panose="020F0502020204030204" pitchFamily="34" charset="0"/>
                <a:cs typeface="Times New Roman" panose="02020603050405020304" pitchFamily="18" charset="0"/>
              </a:rPr>
              <a:t> consecutive school days for computer tests or 10 consecutive school days for paper tests. The test period we select will be sometime between</a:t>
            </a:r>
            <a:r>
              <a:rPr lang="en-US" b="0" dirty="0" smtClean="0">
                <a:latin typeface="Arial" panose="020B0604020202020204" pitchFamily="34" charset="0"/>
                <a:ea typeface="Calibri" panose="020F0502020204030204" pitchFamily="34" charset="0"/>
                <a:cs typeface="Times New Roman" panose="02020603050405020304" pitchFamily="18" charset="0"/>
              </a:rPr>
              <a:t> </a:t>
            </a:r>
            <a:r>
              <a:rPr lang="en-US" b="0" dirty="0">
                <a:latin typeface="Arial" panose="020B0604020202020204" pitchFamily="34" charset="0"/>
                <a:ea typeface="Calibri" panose="020F0502020204030204" pitchFamily="34" charset="0"/>
                <a:cs typeface="Times New Roman" panose="02020603050405020304" pitchFamily="18" charset="0"/>
              </a:rPr>
              <a:t>Monday, April 4 – Friday, May 13</a:t>
            </a:r>
            <a:r>
              <a:rPr lang="en-US" b="0" dirty="0" smtClean="0">
                <a:latin typeface="Arial" panose="020B0604020202020204" pitchFamily="34" charset="0"/>
                <a:ea typeface="Calibri" panose="020F0502020204030204" pitchFamily="34" charset="0"/>
                <a:cs typeface="Times New Roman" panose="02020603050405020304" pitchFamily="18" charset="0"/>
              </a:rPr>
              <a:t>. This does not mean your child will be taking</a:t>
            </a:r>
            <a:r>
              <a:rPr lang="en-US" b="0" baseline="0" dirty="0" smtClean="0">
                <a:latin typeface="Arial" panose="020B0604020202020204" pitchFamily="34" charset="0"/>
                <a:ea typeface="Calibri" panose="020F0502020204030204" pitchFamily="34" charset="0"/>
                <a:cs typeface="Times New Roman" panose="02020603050405020304" pitchFamily="18" charset="0"/>
              </a:rPr>
              <a:t> tests for 10 or 15 days. I</a:t>
            </a:r>
            <a:r>
              <a:rPr lang="en-US" sz="1200" kern="1200" dirty="0" smtClean="0">
                <a:solidFill>
                  <a:schemeClr val="tx1"/>
                </a:solidFill>
                <a:effectLst/>
                <a:latin typeface="+mn-lt"/>
                <a:ea typeface="+mn-ea"/>
                <a:cs typeface="+mn-cs"/>
              </a:rPr>
              <a:t>t simply means we will be testing different students in different subjects and grades during this time period.  </a:t>
            </a:r>
          </a:p>
          <a:p>
            <a:pPr marL="0" marR="0" indent="0" algn="l" defTabSz="914400" rtl="0" eaLnBrk="1" fontAlgn="auto" latinLnBrk="0" hangingPunct="1">
              <a:lnSpc>
                <a:spcPct val="107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t>
            </a:r>
            <a:r>
              <a:rPr lang="en-US" sz="1200" kern="1200" baseline="0" dirty="0" smtClean="0">
                <a:solidFill>
                  <a:schemeClr val="tx1"/>
                </a:solidFill>
                <a:effectLst/>
                <a:latin typeface="+mn-lt"/>
                <a:ea typeface="+mn-ea"/>
                <a:cs typeface="+mn-cs"/>
              </a:rPr>
              <a:t>will receive t</a:t>
            </a:r>
            <a:r>
              <a:rPr lang="en-US" sz="1200" kern="1200" dirty="0" smtClean="0">
                <a:solidFill>
                  <a:schemeClr val="tx1"/>
                </a:solidFill>
                <a:effectLst/>
                <a:latin typeface="+mn-lt"/>
                <a:ea typeface="+mn-ea"/>
                <a:cs typeface="+mn-cs"/>
              </a:rPr>
              <a:t>est results for grade 3 reading by June 15 and for all other tests by June 30.</a:t>
            </a:r>
          </a:p>
          <a:p>
            <a:pPr>
              <a:lnSpc>
                <a:spcPct val="107000"/>
              </a:lnSpc>
            </a:pPr>
            <a:endParaRPr lang="en-US" b="1" dirty="0" smtClean="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b="1" dirty="0">
                <a:latin typeface="Arial" panose="020B0604020202020204" pitchFamily="34" charset="0"/>
                <a:ea typeface="Calibri" panose="020F0502020204030204" pitchFamily="34" charset="0"/>
                <a:cs typeface="Times New Roman" panose="02020603050405020304" pitchFamily="18" charset="0"/>
              </a:rPr>
              <a:t/>
            </a:r>
            <a:br>
              <a:rPr lang="en-US" b="1" dirty="0">
                <a:latin typeface="Arial" panose="020B0604020202020204" pitchFamily="34" charset="0"/>
                <a:ea typeface="Calibri" panose="020F0502020204030204" pitchFamily="34" charset="0"/>
                <a:cs typeface="Times New Roman" panose="02020603050405020304" pitchFamily="18" charset="0"/>
              </a:rPr>
            </a:br>
            <a:endParaRPr lang="en-US" sz="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21</a:t>
            </a:fld>
            <a:endParaRPr lang="en-US" dirty="0"/>
          </a:p>
        </p:txBody>
      </p:sp>
    </p:spTree>
    <p:extLst>
      <p:ext uri="{BB962C8B-B14F-4D97-AF65-F5344CB8AC3E}">
        <p14:creationId xmlns:p14="http://schemas.microsoft.com/office/powerpoint/2010/main" val="3312269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latin typeface="Arial" panose="020B0604020202020204" pitchFamily="34" charset="0"/>
                <a:ea typeface="Calibri" panose="020F0502020204030204" pitchFamily="34" charset="0"/>
                <a:cs typeface="Times New Roman" panose="02020603050405020304" pitchFamily="18" charset="0"/>
              </a:rPr>
              <a:t>To test all grades from 3-12,</a:t>
            </a:r>
            <a:r>
              <a:rPr lang="en-US" b="0" baseline="0" dirty="0" smtClean="0">
                <a:latin typeface="Arial" panose="020B0604020202020204" pitchFamily="34" charset="0"/>
                <a:ea typeface="Calibri" panose="020F0502020204030204" pitchFamily="34" charset="0"/>
                <a:cs typeface="Times New Roman" panose="02020603050405020304" pitchFamily="18" charset="0"/>
              </a:rPr>
              <a:t> o</a:t>
            </a:r>
            <a:r>
              <a:rPr lang="en-US" b="0" dirty="0" smtClean="0">
                <a:latin typeface="Arial" panose="020B0604020202020204" pitchFamily="34" charset="0"/>
                <a:ea typeface="Calibri" panose="020F0502020204030204" pitchFamily="34" charset="0"/>
                <a:cs typeface="Times New Roman" panose="02020603050405020304" pitchFamily="18" charset="0"/>
              </a:rPr>
              <a:t>ur district will </a:t>
            </a:r>
            <a:r>
              <a:rPr lang="en-US" b="0" dirty="0">
                <a:latin typeface="Arial" panose="020B0604020202020204" pitchFamily="34" charset="0"/>
                <a:ea typeface="Calibri" panose="020F0502020204030204" pitchFamily="34" charset="0"/>
                <a:cs typeface="Times New Roman" panose="02020603050405020304" pitchFamily="18" charset="0"/>
              </a:rPr>
              <a:t>chose </a:t>
            </a:r>
            <a:r>
              <a:rPr lang="en-US" b="0" dirty="0" smtClean="0">
                <a:latin typeface="Arial" panose="020B0604020202020204" pitchFamily="34" charset="0"/>
                <a:ea typeface="Calibri" panose="020F0502020204030204" pitchFamily="34" charset="0"/>
                <a:cs typeface="Times New Roman" panose="02020603050405020304" pitchFamily="18" charset="0"/>
              </a:rPr>
              <a:t>15</a:t>
            </a:r>
            <a:r>
              <a:rPr lang="en-US" b="0" baseline="0" dirty="0" smtClean="0">
                <a:latin typeface="Arial" panose="020B0604020202020204" pitchFamily="34" charset="0"/>
                <a:ea typeface="Calibri" panose="020F0502020204030204" pitchFamily="34" charset="0"/>
                <a:cs typeface="Times New Roman" panose="02020603050405020304" pitchFamily="18" charset="0"/>
              </a:rPr>
              <a:t> consecutive school days for computer tests or 10 consecutive school days for paper tests. The test period we select will be sometime between</a:t>
            </a:r>
            <a:r>
              <a:rPr lang="en-US" b="0" dirty="0" smtClean="0">
                <a:latin typeface="Arial" panose="020B0604020202020204" pitchFamily="34" charset="0"/>
                <a:ea typeface="Calibri" panose="020F0502020204030204" pitchFamily="34" charset="0"/>
                <a:cs typeface="Times New Roman" panose="02020603050405020304" pitchFamily="18" charset="0"/>
              </a:rPr>
              <a:t> </a:t>
            </a:r>
            <a:r>
              <a:rPr lang="en-US" b="0" dirty="0">
                <a:latin typeface="Arial" panose="020B0604020202020204" pitchFamily="34" charset="0"/>
                <a:ea typeface="Calibri" panose="020F0502020204030204" pitchFamily="34" charset="0"/>
                <a:cs typeface="Times New Roman" panose="02020603050405020304" pitchFamily="18" charset="0"/>
              </a:rPr>
              <a:t>Monday, April 4 – Friday, May 13</a:t>
            </a:r>
            <a:r>
              <a:rPr lang="en-US" b="0" dirty="0" smtClean="0">
                <a:latin typeface="Arial" panose="020B0604020202020204" pitchFamily="34" charset="0"/>
                <a:ea typeface="Calibri" panose="020F0502020204030204" pitchFamily="34" charset="0"/>
                <a:cs typeface="Times New Roman" panose="02020603050405020304" pitchFamily="18" charset="0"/>
              </a:rPr>
              <a:t>. This does not mean your child will be taking</a:t>
            </a:r>
            <a:r>
              <a:rPr lang="en-US" b="0" baseline="0" dirty="0" smtClean="0">
                <a:latin typeface="Arial" panose="020B0604020202020204" pitchFamily="34" charset="0"/>
                <a:ea typeface="Calibri" panose="020F0502020204030204" pitchFamily="34" charset="0"/>
                <a:cs typeface="Times New Roman" panose="02020603050405020304" pitchFamily="18" charset="0"/>
              </a:rPr>
              <a:t> tests for 10 or 15 days, It </a:t>
            </a:r>
            <a:r>
              <a:rPr lang="en-US" sz="1200" kern="1200" baseline="0" dirty="0" smtClean="0">
                <a:solidFill>
                  <a:schemeClr val="tx1"/>
                </a:solidFill>
                <a:effectLst/>
                <a:latin typeface="+mn-lt"/>
                <a:ea typeface="+mn-ea"/>
                <a:cs typeface="+mn-cs"/>
              </a:rPr>
              <a:t>simply means we </a:t>
            </a:r>
            <a:r>
              <a:rPr lang="en-US" sz="1200" kern="1200" dirty="0" smtClean="0">
                <a:solidFill>
                  <a:schemeClr val="tx1"/>
                </a:solidFill>
                <a:effectLst/>
                <a:latin typeface="+mn-lt"/>
                <a:ea typeface="+mn-ea"/>
                <a:cs typeface="+mn-cs"/>
              </a:rPr>
              <a:t>will be testing different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students in different subjects and grades during this time period.  </a:t>
            </a:r>
          </a:p>
          <a:p>
            <a:pPr marL="0" marR="0" indent="0" algn="l" defTabSz="914400" rtl="0" eaLnBrk="1" fontAlgn="auto" latinLnBrk="0" hangingPunct="1">
              <a:lnSpc>
                <a:spcPct val="107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t>
            </a:r>
            <a:r>
              <a:rPr lang="en-US" sz="1200" kern="1200" baseline="0" dirty="0" smtClean="0">
                <a:solidFill>
                  <a:schemeClr val="tx1"/>
                </a:solidFill>
                <a:effectLst/>
                <a:latin typeface="+mn-lt"/>
                <a:ea typeface="+mn-ea"/>
                <a:cs typeface="+mn-cs"/>
              </a:rPr>
              <a:t>will receive t</a:t>
            </a:r>
            <a:r>
              <a:rPr lang="en-US" sz="1200" kern="1200" dirty="0" smtClean="0">
                <a:solidFill>
                  <a:schemeClr val="tx1"/>
                </a:solidFill>
                <a:effectLst/>
                <a:latin typeface="+mn-lt"/>
                <a:ea typeface="+mn-ea"/>
                <a:cs typeface="+mn-cs"/>
              </a:rPr>
              <a:t>est results for grade 3 reading by June 15 and for all other tests by June 30.</a:t>
            </a:r>
          </a:p>
          <a:p>
            <a:pPr>
              <a:lnSpc>
                <a:spcPct val="107000"/>
              </a:lnSpc>
            </a:pPr>
            <a:endParaRPr lang="en-US" b="1" dirty="0" smtClean="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b="1" dirty="0">
                <a:latin typeface="Arial" panose="020B0604020202020204" pitchFamily="34" charset="0"/>
                <a:ea typeface="Calibri" panose="020F0502020204030204" pitchFamily="34" charset="0"/>
                <a:cs typeface="Times New Roman" panose="02020603050405020304" pitchFamily="18" charset="0"/>
              </a:rPr>
              <a:t/>
            </a:r>
            <a:br>
              <a:rPr lang="en-US" b="1" dirty="0">
                <a:latin typeface="Arial" panose="020B0604020202020204" pitchFamily="34" charset="0"/>
                <a:ea typeface="Calibri" panose="020F0502020204030204" pitchFamily="34" charset="0"/>
                <a:cs typeface="Times New Roman" panose="02020603050405020304" pitchFamily="18" charset="0"/>
              </a:rPr>
            </a:br>
            <a:endParaRPr lang="en-US" sz="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22</a:t>
            </a:fld>
            <a:endParaRPr lang="en-US" dirty="0"/>
          </a:p>
        </p:txBody>
      </p:sp>
    </p:spTree>
    <p:extLst>
      <p:ext uri="{BB962C8B-B14F-4D97-AF65-F5344CB8AC3E}">
        <p14:creationId xmlns:p14="http://schemas.microsoft.com/office/powerpoint/2010/main" val="2793715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23</a:t>
            </a:fld>
            <a:endParaRPr lang="en-US" dirty="0"/>
          </a:p>
        </p:txBody>
      </p:sp>
    </p:spTree>
    <p:extLst>
      <p:ext uri="{BB962C8B-B14F-4D97-AF65-F5344CB8AC3E}">
        <p14:creationId xmlns:p14="http://schemas.microsoft.com/office/powerpoint/2010/main" val="1299447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50" rtl="0" eaLnBrk="1" fontAlgn="auto" latinLnBrk="0" hangingPunct="1">
              <a:lnSpc>
                <a:spcPct val="100000"/>
              </a:lnSpc>
              <a:spcBef>
                <a:spcPts val="0"/>
              </a:spcBef>
              <a:spcAft>
                <a:spcPts val="0"/>
              </a:spcAft>
              <a:buClrTx/>
              <a:buSzTx/>
              <a:buFontTx/>
              <a:buNone/>
              <a:tabLst/>
              <a:defRPr/>
            </a:pPr>
            <a:r>
              <a:rPr lang="en-US" dirty="0"/>
              <a:t>Please visit the </a:t>
            </a:r>
            <a:r>
              <a:rPr lang="en-US" u="sng" dirty="0">
                <a:hlinkClick r:id="rId3"/>
              </a:rPr>
              <a:t>2015-2016 State Tests Updates website </a:t>
            </a:r>
            <a:r>
              <a:rPr lang="en-US"/>
              <a:t>at </a:t>
            </a:r>
            <a:r>
              <a:rPr lang="en-US" sz="1200" u="sng" kern="1200" smtClean="0">
                <a:solidFill>
                  <a:schemeClr val="tx1"/>
                </a:solidFill>
                <a:effectLst/>
                <a:latin typeface="+mn-lt"/>
                <a:ea typeface="+mn-ea"/>
                <a:cs typeface="+mn-cs"/>
                <a:hlinkClick r:id="rId4"/>
              </a:rPr>
              <a:t>http://education.ohio.gov/testing-updates</a:t>
            </a:r>
            <a:r>
              <a:rPr lang="en-US" sz="1200" u="none" kern="1200" baseline="0" smtClean="0">
                <a:solidFill>
                  <a:schemeClr val="tx1"/>
                </a:solidFill>
                <a:effectLst/>
                <a:latin typeface="+mn-lt"/>
                <a:ea typeface="+mn-ea"/>
                <a:cs typeface="+mn-cs"/>
              </a:rPr>
              <a:t> </a:t>
            </a:r>
            <a:r>
              <a:rPr lang="en-US" smtClean="0"/>
              <a:t>and </a:t>
            </a:r>
            <a:r>
              <a:rPr lang="en-US" dirty="0"/>
              <a:t>register to receive updates when they are posted.</a:t>
            </a:r>
          </a:p>
          <a:p>
            <a:endParaRPr lang="en-US" dirty="0" smtClean="0"/>
          </a:p>
          <a:p>
            <a:r>
              <a:rPr lang="en-US" dirty="0" smtClean="0">
                <a:solidFill>
                  <a:srgbClr val="FF0000"/>
                </a:solidFill>
              </a:rPr>
              <a:t>But also feel free to call your school principal</a:t>
            </a:r>
            <a:r>
              <a:rPr lang="en-US" baseline="0" dirty="0" smtClean="0">
                <a:solidFill>
                  <a:srgbClr val="FF0000"/>
                </a:solidFill>
              </a:rPr>
              <a:t> or your child’s teacher if you have questions about particular state tests for your child. We will be happy to take time to talk with you.</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88EB8E9-7E05-4C60-A58D-798732DD5BFE}" type="slidenum">
              <a:rPr lang="en-US" smtClean="0"/>
              <a:t>24</a:t>
            </a:fld>
            <a:endParaRPr lang="en-US" dirty="0"/>
          </a:p>
        </p:txBody>
      </p:sp>
    </p:spTree>
    <p:extLst>
      <p:ext uri="{BB962C8B-B14F-4D97-AF65-F5344CB8AC3E}">
        <p14:creationId xmlns:p14="http://schemas.microsoft.com/office/powerpoint/2010/main" val="2781257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3043527-8EAB-40B4-A534-3045E607F503}" type="slidenum">
              <a:rPr lang="en-US" smtClean="0"/>
              <a:t>25</a:t>
            </a:fld>
            <a:endParaRPr lang="en-US" dirty="0"/>
          </a:p>
        </p:txBody>
      </p:sp>
    </p:spTree>
    <p:extLst>
      <p:ext uri="{BB962C8B-B14F-4D97-AF65-F5344CB8AC3E}">
        <p14:creationId xmlns:p14="http://schemas.microsoft.com/office/powerpoint/2010/main" val="2241638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a:t>Student test results show </a:t>
            </a:r>
            <a:r>
              <a:rPr lang="en-US" dirty="0" smtClean="0"/>
              <a:t>whether our children </a:t>
            </a:r>
            <a:r>
              <a:rPr lang="en-US" baseline="0" dirty="0" smtClean="0"/>
              <a:t>in every grade </a:t>
            </a:r>
            <a:r>
              <a:rPr lang="en-US" dirty="0" smtClean="0"/>
              <a:t>are building the knowledge</a:t>
            </a:r>
            <a:r>
              <a:rPr lang="en-US" baseline="0" dirty="0" smtClean="0"/>
              <a:t> and skills they need to stay on track for high school graduation, as well as success in college or a career</a:t>
            </a:r>
            <a:r>
              <a:rPr lang="en-US" dirty="0" smtClean="0"/>
              <a:t>.  The results also give parents an</a:t>
            </a:r>
            <a:r>
              <a:rPr lang="en-US" baseline="0" dirty="0" smtClean="0"/>
              <a:t> idea of their children’s learning progress.</a:t>
            </a:r>
          </a:p>
          <a:p>
            <a:pPr defTabSz="914350">
              <a:defRPr/>
            </a:pPr>
            <a:endParaRPr lang="en-US" baseline="0" dirty="0" smtClean="0"/>
          </a:p>
          <a:p>
            <a:pPr defTabSz="914350">
              <a:defRPr/>
            </a:pPr>
            <a:r>
              <a:rPr lang="en-US" dirty="0" smtClean="0"/>
              <a:t>Although Ohio</a:t>
            </a:r>
            <a:r>
              <a:rPr lang="en-US" baseline="0" dirty="0" smtClean="0"/>
              <a:t> law permits local school districts to control most day-to day-decisions about education, f</a:t>
            </a:r>
            <a:r>
              <a:rPr lang="en-US" dirty="0" smtClean="0"/>
              <a:t>ederal </a:t>
            </a:r>
            <a:r>
              <a:rPr lang="en-US" dirty="0"/>
              <a:t>and state laws </a:t>
            </a:r>
            <a:r>
              <a:rPr lang="en-US" dirty="0" smtClean="0"/>
              <a:t>do require </a:t>
            </a:r>
            <a:r>
              <a:rPr lang="en-US" dirty="0"/>
              <a:t>state testing for specific grades and subjects. </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3</a:t>
            </a:fld>
            <a:endParaRPr lang="en-US" dirty="0"/>
          </a:p>
        </p:txBody>
      </p:sp>
    </p:spTree>
    <p:extLst>
      <p:ext uri="{BB962C8B-B14F-4D97-AF65-F5344CB8AC3E}">
        <p14:creationId xmlns:p14="http://schemas.microsoft.com/office/powerpoint/2010/main" val="148571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Ohio’s State Tests provide information about student progress, as well as information about strengths and weaknesses in students’ knowledge and skills. Schools then use this information to  know how and what to teach in the coming school year. </a:t>
            </a:r>
            <a:r>
              <a:rPr lang="en-US" baseline="0" dirty="0" smtClean="0">
                <a:solidFill>
                  <a:srgbClr val="FFFF00"/>
                </a:solidFill>
              </a:rPr>
              <a:t>Ohio’s State Tests also give parents a way to compare their children’s </a:t>
            </a:r>
            <a:r>
              <a:rPr lang="en-US" b="0" baseline="0" dirty="0" smtClean="0">
                <a:solidFill>
                  <a:srgbClr val="FFFF00"/>
                </a:solidFill>
              </a:rPr>
              <a:t>progress, if they wish, to that of their classmates and their peers throughout the state.  </a:t>
            </a:r>
          </a:p>
          <a:p>
            <a:endParaRPr lang="en-US" baseline="0" dirty="0" smtClean="0">
              <a:solidFill>
                <a:srgbClr val="FFFF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State tests are NOT </a:t>
            </a:r>
            <a:r>
              <a:rPr lang="en-US" baseline="0" dirty="0" smtClean="0">
                <a:solidFill>
                  <a:srgbClr val="FFFF00"/>
                </a:solidFill>
              </a:rPr>
              <a:t>meant to give feedback that will help guide teaching for the rest of the same school year.  This is what we use our locally developed tests for. </a:t>
            </a:r>
          </a:p>
          <a:p>
            <a:endParaRPr lang="en-US" baseline="0" dirty="0" smtClean="0"/>
          </a:p>
        </p:txBody>
      </p:sp>
      <p:sp>
        <p:nvSpPr>
          <p:cNvPr id="4" name="Slide Number Placeholder 3"/>
          <p:cNvSpPr>
            <a:spLocks noGrp="1"/>
          </p:cNvSpPr>
          <p:nvPr>
            <p:ph type="sldNum" sz="quarter" idx="10"/>
          </p:nvPr>
        </p:nvSpPr>
        <p:spPr/>
        <p:txBody>
          <a:bodyPr/>
          <a:lstStyle/>
          <a:p>
            <a:fld id="{A88EB8E9-7E05-4C60-A58D-798732DD5BFE}" type="slidenum">
              <a:rPr lang="en-US" smtClean="0"/>
              <a:t>4</a:t>
            </a:fld>
            <a:endParaRPr lang="en-US" dirty="0"/>
          </a:p>
        </p:txBody>
      </p:sp>
    </p:spTree>
    <p:extLst>
      <p:ext uri="{BB962C8B-B14F-4D97-AF65-F5344CB8AC3E}">
        <p14:creationId xmlns:p14="http://schemas.microsoft.com/office/powerpoint/2010/main" val="1330426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results from state tests also tell our community how our students are performing. Student scores on Ohio’s State Tests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the basis for the annual report card Ohio gives every district and school,</a:t>
            </a:r>
            <a:r>
              <a:rPr lang="en-US" sz="1200" kern="1200" baseline="0" dirty="0" smtClean="0">
                <a:solidFill>
                  <a:schemeClr val="tx1"/>
                </a:solidFill>
                <a:effectLst/>
                <a:latin typeface="+mn-lt"/>
                <a:ea typeface="+mn-ea"/>
                <a:cs typeface="+mn-cs"/>
              </a:rPr>
              <a:t> each year. </a:t>
            </a:r>
            <a:r>
              <a:rPr lang="en-US" sz="1200" kern="1200" dirty="0" smtClean="0">
                <a:solidFill>
                  <a:schemeClr val="tx1"/>
                </a:solidFill>
                <a:effectLst/>
                <a:latin typeface="+mn-lt"/>
                <a:ea typeface="+mn-ea"/>
                <a:cs typeface="+mn-cs"/>
              </a:rPr>
              <a:t>These report cards shows where our district</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schools need additional support, and they recognize where we have done a great job of helping all of our students learn.</a:t>
            </a:r>
          </a:p>
          <a:p>
            <a:r>
              <a:rPr lang="en-US" b="1" cap="all" dirty="0"/>
              <a:t/>
            </a:r>
            <a:br>
              <a:rPr lang="en-US" b="1" cap="all" dirty="0"/>
            </a:br>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5</a:t>
            </a:fld>
            <a:endParaRPr lang="en-US" dirty="0"/>
          </a:p>
        </p:txBody>
      </p:sp>
    </p:spTree>
    <p:extLst>
      <p:ext uri="{BB962C8B-B14F-4D97-AF65-F5344CB8AC3E}">
        <p14:creationId xmlns:p14="http://schemas.microsoft.com/office/powerpoint/2010/main" val="2864000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6</a:t>
            </a:fld>
            <a:endParaRPr lang="en-US" dirty="0"/>
          </a:p>
        </p:txBody>
      </p:sp>
    </p:spTree>
    <p:extLst>
      <p:ext uri="{BB962C8B-B14F-4D97-AF65-F5344CB8AC3E}">
        <p14:creationId xmlns:p14="http://schemas.microsoft.com/office/powerpoint/2010/main" val="3900609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response to feedback from the first year of Ohio’s State Tests, the state is</a:t>
            </a:r>
            <a:r>
              <a:rPr lang="en-US" baseline="0" dirty="0" smtClean="0"/>
              <a:t> making changes </a:t>
            </a:r>
            <a:r>
              <a:rPr lang="en-US" dirty="0" smtClean="0"/>
              <a:t>this</a:t>
            </a:r>
            <a:r>
              <a:rPr lang="en-US" baseline="0" dirty="0" smtClean="0"/>
              <a:t> school year:</a:t>
            </a:r>
            <a:endParaRPr lang="en-US" dirty="0" smtClean="0"/>
          </a:p>
          <a:p>
            <a:pPr lvl="0"/>
            <a:endParaRPr lang="en-US" dirty="0" smtClean="0"/>
          </a:p>
          <a:p>
            <a:pPr lvl="0"/>
            <a:r>
              <a:rPr lang="en-US" dirty="0" smtClean="0"/>
              <a:t>Ohio’s State</a:t>
            </a:r>
            <a:r>
              <a:rPr lang="en-US" baseline="0" dirty="0" smtClean="0"/>
              <a:t> Tests will be:</a:t>
            </a:r>
          </a:p>
          <a:p>
            <a:pPr lvl="0"/>
            <a:endParaRPr lang="en-US" dirty="0" smtClean="0"/>
          </a:p>
          <a:p>
            <a:pPr marL="171450" lvl="0" indent="-171450">
              <a:buFont typeface="Arial" panose="020B0604020202020204" pitchFamily="34" charset="0"/>
              <a:buChar char="•"/>
            </a:pPr>
            <a:r>
              <a:rPr lang="en-US" dirty="0" smtClean="0"/>
              <a:t>Shorter than those given last school year;</a:t>
            </a:r>
          </a:p>
          <a:p>
            <a:pPr marL="171450" lvl="0" indent="-171450">
              <a:buFont typeface="Arial" panose="020B0604020202020204" pitchFamily="34" charset="0"/>
              <a:buChar char="•"/>
            </a:pPr>
            <a:r>
              <a:rPr lang="en-US" dirty="0" smtClean="0"/>
              <a:t>Given once</a:t>
            </a:r>
            <a:r>
              <a:rPr lang="en-US" baseline="0" dirty="0" smtClean="0"/>
              <a:t> during the year</a:t>
            </a:r>
            <a:r>
              <a:rPr lang="en-US" dirty="0" smtClean="0"/>
              <a:t>; and</a:t>
            </a:r>
          </a:p>
          <a:p>
            <a:pPr marL="171450" lvl="0" indent="-171450">
              <a:buFont typeface="Arial" panose="020B0604020202020204" pitchFamily="34" charset="0"/>
              <a:buChar char="•"/>
            </a:pPr>
            <a:r>
              <a:rPr lang="en-US" dirty="0" smtClean="0"/>
              <a:t>Given closer to the end of the school year.</a:t>
            </a:r>
          </a:p>
          <a:p>
            <a:pPr marL="171450" lvl="0" indent="-171450">
              <a:buFont typeface="Arial" panose="020B0604020202020204" pitchFamily="34" charset="0"/>
              <a:buChar char="•"/>
            </a:pPr>
            <a:r>
              <a:rPr lang="en-US" dirty="0" smtClean="0"/>
              <a:t>High schools also may give end-of-course state tests at the end of the first semester; and </a:t>
            </a:r>
          </a:p>
          <a:p>
            <a:pPr marL="171450" lvl="0" indent="-171450">
              <a:buFont typeface="Arial" panose="020B0604020202020204" pitchFamily="34" charset="0"/>
              <a:buChar char="•"/>
            </a:pPr>
            <a:r>
              <a:rPr lang="en-US" dirty="0" smtClean="0"/>
              <a:t>Elementary schools will choose to start giving Ohio’s grade 3 English language arts test in November or December.</a:t>
            </a:r>
          </a:p>
          <a:p>
            <a:pPr lvl="0"/>
            <a:endParaRPr lang="en-US" dirty="0" smtClean="0"/>
          </a:p>
          <a:p>
            <a:pPr lvl="0"/>
            <a:r>
              <a:rPr lang="en-US" dirty="0" smtClean="0"/>
              <a:t>Like last</a:t>
            </a:r>
            <a:r>
              <a:rPr lang="en-US" baseline="0" dirty="0" smtClean="0"/>
              <a:t> year, Ohio’s State Tests are still are matched to Ohio’s Learning Standards, and they will still focus on making sure kids are on track for success in the next grade – or beyond high school.</a:t>
            </a:r>
            <a:endParaRPr lang="en-US" dirty="0" smtClean="0"/>
          </a:p>
          <a:p>
            <a:pPr lvl="0"/>
            <a:endParaRPr lang="en-US" dirty="0" smtClean="0"/>
          </a:p>
          <a:p>
            <a:pPr lvl="0"/>
            <a:r>
              <a:rPr lang="en-US" dirty="0" smtClean="0"/>
              <a:t>[OPTIONAL] – This year’s state tests will</a:t>
            </a:r>
            <a:r>
              <a:rPr lang="en-US" baseline="0" dirty="0" smtClean="0"/>
              <a:t> be available in two versions that districts can choose from: paper and pencil, and computer-based tests. Our district [school] will give [fill in format] tests.</a:t>
            </a:r>
            <a:endParaRPr lang="en-US" dirty="0" smtClean="0"/>
          </a:p>
          <a:p>
            <a:pPr lvl="0"/>
            <a:endParaRPr lang="en-US" dirty="0" smtClean="0"/>
          </a:p>
        </p:txBody>
      </p:sp>
      <p:sp>
        <p:nvSpPr>
          <p:cNvPr id="4" name="Slide Number Placeholder 3"/>
          <p:cNvSpPr>
            <a:spLocks noGrp="1"/>
          </p:cNvSpPr>
          <p:nvPr>
            <p:ph type="sldNum" sz="quarter" idx="10"/>
          </p:nvPr>
        </p:nvSpPr>
        <p:spPr/>
        <p:txBody>
          <a:bodyPr/>
          <a:lstStyle/>
          <a:p>
            <a:fld id="{A88EB8E9-7E05-4C60-A58D-798732DD5BFE}" type="slidenum">
              <a:rPr lang="en-US" smtClean="0"/>
              <a:t>7</a:t>
            </a:fld>
            <a:endParaRPr lang="en-US" dirty="0"/>
          </a:p>
        </p:txBody>
      </p:sp>
    </p:spTree>
    <p:extLst>
      <p:ext uri="{BB962C8B-B14F-4D97-AF65-F5344CB8AC3E}">
        <p14:creationId xmlns:p14="http://schemas.microsoft.com/office/powerpoint/2010/main" val="2875037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new state tests in math and English language arts state will be </a:t>
            </a:r>
            <a:r>
              <a:rPr lang="en-US" sz="1200" i="1" kern="1200" dirty="0" smtClean="0">
                <a:solidFill>
                  <a:schemeClr val="tx1"/>
                </a:solidFill>
                <a:effectLst/>
                <a:latin typeface="+mn-lt"/>
                <a:ea typeface="+mn-ea"/>
                <a:cs typeface="+mn-cs"/>
              </a:rPr>
              <a:t>Ohio</a:t>
            </a:r>
            <a:r>
              <a:rPr lang="en-US" sz="1200" kern="1200" dirty="0" smtClean="0">
                <a:solidFill>
                  <a:schemeClr val="tx1"/>
                </a:solidFill>
                <a:effectLst/>
                <a:latin typeface="+mn-lt"/>
                <a:ea typeface="+mn-ea"/>
                <a:cs typeface="+mn-cs"/>
              </a:rPr>
              <a:t> tests developed by </a:t>
            </a:r>
            <a:r>
              <a:rPr lang="en-US" sz="1200" i="1" kern="1200" dirty="0" smtClean="0">
                <a:solidFill>
                  <a:schemeClr val="tx1"/>
                </a:solidFill>
                <a:effectLst/>
                <a:latin typeface="+mn-lt"/>
                <a:ea typeface="+mn-ea"/>
                <a:cs typeface="+mn-cs"/>
              </a:rPr>
              <a:t>Ohioans</a:t>
            </a:r>
            <a:r>
              <a:rPr lang="en-US" sz="1200" kern="1200" dirty="0" smtClean="0">
                <a:solidFill>
                  <a:schemeClr val="tx1"/>
                </a:solidFill>
                <a:effectLst/>
                <a:latin typeface="+mn-lt"/>
                <a:ea typeface="+mn-ea"/>
                <a:cs typeface="+mn-cs"/>
              </a:rPr>
              <a:t>. That’s because Ohio educators will help select test questions </a:t>
            </a:r>
            <a:r>
              <a:rPr lang="en-US" sz="1200" kern="1200" baseline="0" dirty="0" smtClean="0">
                <a:solidFill>
                  <a:schemeClr val="tx1"/>
                </a:solidFill>
                <a:effectLst/>
                <a:latin typeface="+mn-lt"/>
                <a:ea typeface="+mn-ea"/>
                <a:cs typeface="+mn-cs"/>
              </a:rPr>
              <a:t>that line up with Ohio’s Learning Standards.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8</a:t>
            </a:fld>
            <a:endParaRPr lang="en-US" dirty="0"/>
          </a:p>
        </p:txBody>
      </p:sp>
    </p:spTree>
    <p:extLst>
      <p:ext uri="{BB962C8B-B14F-4D97-AF65-F5344CB8AC3E}">
        <p14:creationId xmlns:p14="http://schemas.microsoft.com/office/powerpoint/2010/main" val="1956885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a:t>Each </a:t>
            </a:r>
            <a:r>
              <a:rPr lang="en-US" dirty="0" smtClean="0"/>
              <a:t>Ohio State</a:t>
            </a:r>
            <a:r>
              <a:rPr lang="en-US" baseline="0" dirty="0" smtClean="0"/>
              <a:t> T</a:t>
            </a:r>
            <a:r>
              <a:rPr lang="en-US" dirty="0" smtClean="0"/>
              <a:t>est </a:t>
            </a:r>
            <a:r>
              <a:rPr lang="en-US" dirty="0"/>
              <a:t>will be approximately three </a:t>
            </a:r>
            <a:r>
              <a:rPr lang="en-US" dirty="0" smtClean="0"/>
              <a:t>hours long </a:t>
            </a:r>
            <a:r>
              <a:rPr lang="en-US" dirty="0"/>
              <a:t>and </a:t>
            </a:r>
            <a:r>
              <a:rPr lang="en-US" i="1" dirty="0" smtClean="0"/>
              <a:t>CAN BE</a:t>
            </a:r>
            <a:r>
              <a:rPr lang="en-US" dirty="0" smtClean="0"/>
              <a:t> divided </a:t>
            </a:r>
            <a:r>
              <a:rPr lang="en-US" dirty="0"/>
              <a:t>into two parts. </a:t>
            </a:r>
            <a:r>
              <a:rPr lang="en-US" dirty="0" smtClean="0"/>
              <a:t>Our district </a:t>
            </a:r>
            <a:r>
              <a:rPr lang="en-US" dirty="0"/>
              <a:t>will </a:t>
            </a:r>
            <a:r>
              <a:rPr lang="en-US" dirty="0" smtClean="0"/>
              <a:t>decide </a:t>
            </a:r>
            <a:r>
              <a:rPr lang="en-US" dirty="0"/>
              <a:t>whether </a:t>
            </a:r>
            <a:r>
              <a:rPr lang="en-US" dirty="0" smtClean="0"/>
              <a:t>our students </a:t>
            </a:r>
            <a:r>
              <a:rPr lang="en-US" dirty="0"/>
              <a:t>will </a:t>
            </a:r>
            <a:r>
              <a:rPr lang="en-US" baseline="0" dirty="0" smtClean="0"/>
              <a:t>take the whole test in one sitting or split it into two 90 minute sessions.</a:t>
            </a:r>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9</a:t>
            </a:fld>
            <a:endParaRPr lang="en-US" dirty="0"/>
          </a:p>
        </p:txBody>
      </p:sp>
    </p:spTree>
    <p:extLst>
      <p:ext uri="{BB962C8B-B14F-4D97-AF65-F5344CB8AC3E}">
        <p14:creationId xmlns:p14="http://schemas.microsoft.com/office/powerpoint/2010/main" val="3363566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514102"/>
            <a:ext cx="7772400" cy="646331"/>
          </a:xfrm>
        </p:spPr>
        <p:txBody>
          <a:bodyPr lIns="0" tIns="0" rIns="0" bIns="0" anchor="b" anchorCtr="0">
            <a:spAutoFit/>
          </a:bodyPr>
          <a:lstStyle>
            <a:lvl1pPr algn="l">
              <a:defRPr sz="4200" b="1"/>
            </a:lvl1pPr>
          </a:lstStyle>
          <a:p>
            <a:r>
              <a:rPr lang="en-US" dirty="0" smtClean="0"/>
              <a:t>Click to edit Master title style</a:t>
            </a:r>
            <a:endParaRPr lang="en-US" dirty="0"/>
          </a:p>
        </p:txBody>
      </p:sp>
      <p:sp>
        <p:nvSpPr>
          <p:cNvPr id="3" name="Subtitle 2"/>
          <p:cNvSpPr>
            <a:spLocks noGrp="1"/>
          </p:cNvSpPr>
          <p:nvPr>
            <p:ph type="subTitle" idx="1"/>
          </p:nvPr>
        </p:nvSpPr>
        <p:spPr>
          <a:xfrm>
            <a:off x="406467" y="6279478"/>
            <a:ext cx="6400800" cy="430887"/>
          </a:xfrm>
        </p:spPr>
        <p:txBody>
          <a:bodyPr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ODE_LOGO.jpg"/>
          <p:cNvPicPr>
            <a:picLocks noChangeAspect="1"/>
          </p:cNvPicPr>
          <p:nvPr userDrawn="1"/>
        </p:nvPicPr>
        <p:blipFill>
          <a:blip r:embed="rId2"/>
          <a:stretch>
            <a:fillRect/>
          </a:stretch>
        </p:blipFill>
        <p:spPr>
          <a:xfrm>
            <a:off x="6807267" y="6186917"/>
            <a:ext cx="2012050" cy="369560"/>
          </a:xfrm>
          <a:prstGeom prst="rect">
            <a:avLst/>
          </a:prstGeom>
        </p:spPr>
      </p:pic>
      <p:pic>
        <p:nvPicPr>
          <p:cNvPr id="8" name="Picture 7" descr="PhotoOption3.jpg"/>
          <p:cNvPicPr>
            <a:picLocks noChangeAspect="1"/>
          </p:cNvPicPr>
          <p:nvPr userDrawn="1"/>
        </p:nvPicPr>
        <p:blipFill>
          <a:blip r:embed="rId3"/>
          <a:stretch>
            <a:fillRect/>
          </a:stretch>
        </p:blipFill>
        <p:spPr>
          <a:xfrm>
            <a:off x="0" y="0"/>
            <a:ext cx="9144000" cy="51694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80158"/>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92" y="6378160"/>
            <a:ext cx="9149985" cy="494102"/>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3831" y="5383474"/>
            <a:ext cx="7772400" cy="646331"/>
          </a:xfrm>
        </p:spPr>
        <p:txBody>
          <a:bodyPr/>
          <a:lstStyle/>
          <a:p>
            <a:r>
              <a:rPr lang="en-US" sz="4200" dirty="0" smtClean="0"/>
              <a:t>2015-2016 Ohio’s State Tests </a:t>
            </a:r>
            <a:endParaRPr lang="en-US" sz="4200" dirty="0"/>
          </a:p>
        </p:txBody>
      </p:sp>
      <p:sp>
        <p:nvSpPr>
          <p:cNvPr id="3" name="Subtitle 2"/>
          <p:cNvSpPr>
            <a:spLocks noGrp="1"/>
          </p:cNvSpPr>
          <p:nvPr>
            <p:ph type="subTitle" idx="1"/>
          </p:nvPr>
        </p:nvSpPr>
        <p:spPr>
          <a:xfrm>
            <a:off x="303831" y="6195503"/>
            <a:ext cx="6400800" cy="369332"/>
          </a:xfrm>
        </p:spPr>
        <p:txBody>
          <a:bodyPr/>
          <a:lstStyle/>
          <a:p>
            <a:r>
              <a:rPr lang="en-US" sz="2400" dirty="0" smtClean="0"/>
              <a:t>Information for Students and Families </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D73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2618"/>
            <a:ext cx="8229600" cy="5593503"/>
          </a:xfrm>
        </p:spPr>
        <p:txBody>
          <a:bodyPr anchor="ctr"/>
          <a:lstStyle/>
          <a:p>
            <a:pPr marL="0" indent="0" algn="ctr">
              <a:spcBef>
                <a:spcPts val="0"/>
              </a:spcBef>
              <a:buNone/>
            </a:pPr>
            <a:r>
              <a:rPr lang="en-US" sz="6000" b="1" dirty="0" smtClean="0">
                <a:solidFill>
                  <a:schemeClr val="bg1"/>
                </a:solidFill>
              </a:rPr>
              <a:t>Which tests will your student take?</a:t>
            </a:r>
            <a:endParaRPr lang="en-US" sz="6000" b="1" dirty="0">
              <a:solidFill>
                <a:schemeClr val="bg1"/>
              </a:solidFill>
            </a:endParaRPr>
          </a:p>
        </p:txBody>
      </p:sp>
    </p:spTree>
    <p:extLst>
      <p:ext uri="{BB962C8B-B14F-4D97-AF65-F5344CB8AC3E}">
        <p14:creationId xmlns:p14="http://schemas.microsoft.com/office/powerpoint/2010/main" val="357460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0" y="-884"/>
            <a:ext cx="9174480" cy="6386233"/>
          </a:xfrm>
        </p:spPr>
      </p:pic>
      <p:sp>
        <p:nvSpPr>
          <p:cNvPr id="2" name="Title 1"/>
          <p:cNvSpPr>
            <a:spLocks noGrp="1"/>
          </p:cNvSpPr>
          <p:nvPr>
            <p:ph type="title"/>
          </p:nvPr>
        </p:nvSpPr>
        <p:spPr>
          <a:xfrm>
            <a:off x="0" y="457200"/>
            <a:ext cx="9174480" cy="646331"/>
          </a:xfrm>
          <a:solidFill>
            <a:schemeClr val="accent1">
              <a:alpha val="73000"/>
            </a:schemeClr>
          </a:solidFill>
        </p:spPr>
        <p:txBody>
          <a:bodyPr vert="horz" lIns="0" tIns="0" rIns="0" bIns="0" rtlCol="0" anchor="ctr" anchorCtr="0">
            <a:spAutoFit/>
          </a:bodyPr>
          <a:lstStyle/>
          <a:p>
            <a:r>
              <a:rPr lang="en-US" dirty="0" err="1" smtClean="0">
                <a:solidFill>
                  <a:schemeClr val="bg1"/>
                </a:solidFill>
              </a:rPr>
              <a:t>StateTest</a:t>
            </a:r>
            <a:r>
              <a:rPr lang="en-US" dirty="0" smtClean="0">
                <a:solidFill>
                  <a:schemeClr val="bg1"/>
                </a:solidFill>
              </a:rPr>
              <a:t> Grades and Subjects</a:t>
            </a:r>
            <a:endParaRPr lang="en-US" dirty="0">
              <a:solidFill>
                <a:schemeClr val="bg1"/>
              </a:solidFill>
            </a:endParaRPr>
          </a:p>
        </p:txBody>
      </p:sp>
      <p:grpSp>
        <p:nvGrpSpPr>
          <p:cNvPr id="17" name="Group 16"/>
          <p:cNvGrpSpPr/>
          <p:nvPr/>
        </p:nvGrpSpPr>
        <p:grpSpPr>
          <a:xfrm>
            <a:off x="150967" y="2086766"/>
            <a:ext cx="2856871" cy="3977640"/>
            <a:chOff x="389249" y="2125423"/>
            <a:chExt cx="2856871" cy="3977640"/>
          </a:xfrm>
        </p:grpSpPr>
        <p:sp>
          <p:nvSpPr>
            <p:cNvPr id="9" name="Round Same Side Corner Rectangle 8"/>
            <p:cNvSpPr/>
            <p:nvPr/>
          </p:nvSpPr>
          <p:spPr>
            <a:xfrm>
              <a:off x="389249" y="2125423"/>
              <a:ext cx="2856871" cy="1181657"/>
            </a:xfrm>
            <a:prstGeom prst="round2SameRect">
              <a:avLst/>
            </a:prstGeom>
            <a:solidFill>
              <a:schemeClr val="accent1">
                <a:alpha val="5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latin typeface="Arial" panose="020B0604020202020204" pitchFamily="34" charset="0"/>
                  <a:cs typeface="Arial" panose="020B0604020202020204" pitchFamily="34" charset="0"/>
                </a:rPr>
                <a:t>Students Grades 3-8</a:t>
              </a:r>
            </a:p>
          </p:txBody>
        </p:sp>
        <p:sp>
          <p:nvSpPr>
            <p:cNvPr id="10" name="Rectangle 9"/>
            <p:cNvSpPr/>
            <p:nvPr/>
          </p:nvSpPr>
          <p:spPr>
            <a:xfrm>
              <a:off x="389249" y="3307080"/>
              <a:ext cx="2856871" cy="2795983"/>
            </a:xfrm>
            <a:prstGeom prst="rect">
              <a:avLst/>
            </a:prstGeom>
            <a:solidFill>
              <a:srgbClr val="FEBF17">
                <a:alpha val="5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solidFill>
                    <a:schemeClr val="tx1"/>
                  </a:solidFill>
                  <a:latin typeface="Arial" panose="020B0604020202020204" pitchFamily="34" charset="0"/>
                  <a:cs typeface="Arial" panose="020B0604020202020204" pitchFamily="34" charset="0"/>
                </a:rPr>
                <a:t>English Language Arts and Math</a:t>
              </a:r>
              <a:endParaRPr lang="en-US" sz="3600" b="1" dirty="0">
                <a:solidFill>
                  <a:schemeClr val="tx1"/>
                </a:solidFill>
                <a:latin typeface="Arial" panose="020B0604020202020204" pitchFamily="34" charset="0"/>
                <a:cs typeface="Arial" panose="020B0604020202020204" pitchFamily="34" charset="0"/>
              </a:endParaRPr>
            </a:p>
          </p:txBody>
        </p:sp>
      </p:grpSp>
      <p:grpSp>
        <p:nvGrpSpPr>
          <p:cNvPr id="18" name="Group 17"/>
          <p:cNvGrpSpPr/>
          <p:nvPr/>
        </p:nvGrpSpPr>
        <p:grpSpPr>
          <a:xfrm>
            <a:off x="3158804" y="2086766"/>
            <a:ext cx="2856871" cy="3977640"/>
            <a:chOff x="389249" y="2125423"/>
            <a:chExt cx="2856871" cy="3977640"/>
          </a:xfrm>
        </p:grpSpPr>
        <p:sp>
          <p:nvSpPr>
            <p:cNvPr id="19" name="Round Same Side Corner Rectangle 18"/>
            <p:cNvSpPr/>
            <p:nvPr/>
          </p:nvSpPr>
          <p:spPr>
            <a:xfrm>
              <a:off x="389249" y="2125423"/>
              <a:ext cx="2856871" cy="1181657"/>
            </a:xfrm>
            <a:prstGeom prst="round2SameRect">
              <a:avLst/>
            </a:prstGeom>
            <a:solidFill>
              <a:schemeClr val="accent1">
                <a:alpha val="5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latin typeface="Arial" panose="020B0604020202020204" pitchFamily="34" charset="0"/>
                  <a:cs typeface="Arial" panose="020B0604020202020204" pitchFamily="34" charset="0"/>
                </a:rPr>
                <a:t>Students Grades 4,6</a:t>
              </a:r>
              <a:endParaRPr lang="en-US" sz="3600" dirty="0">
                <a:latin typeface="Arial" panose="020B0604020202020204" pitchFamily="34" charset="0"/>
                <a:cs typeface="Arial" panose="020B0604020202020204" pitchFamily="34" charset="0"/>
              </a:endParaRPr>
            </a:p>
          </p:txBody>
        </p:sp>
        <p:sp>
          <p:nvSpPr>
            <p:cNvPr id="20" name="Rectangle 19"/>
            <p:cNvSpPr/>
            <p:nvPr/>
          </p:nvSpPr>
          <p:spPr>
            <a:xfrm>
              <a:off x="389249" y="3307080"/>
              <a:ext cx="2856871" cy="2795983"/>
            </a:xfrm>
            <a:prstGeom prst="rect">
              <a:avLst/>
            </a:prstGeom>
            <a:solidFill>
              <a:srgbClr val="FEBF17">
                <a:alpha val="5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solidFill>
                    <a:schemeClr val="tx1"/>
                  </a:solidFill>
                  <a:latin typeface="Arial" panose="020B0604020202020204" pitchFamily="34" charset="0"/>
                  <a:cs typeface="Arial" panose="020B0604020202020204" pitchFamily="34" charset="0"/>
                </a:rPr>
                <a:t>Social Studies </a:t>
              </a:r>
              <a:endParaRPr lang="en-US" sz="3600" b="1" dirty="0">
                <a:solidFill>
                  <a:schemeClr val="tx1"/>
                </a:solidFill>
                <a:latin typeface="Arial" panose="020B0604020202020204" pitchFamily="34" charset="0"/>
                <a:cs typeface="Arial" panose="020B0604020202020204" pitchFamily="34" charset="0"/>
              </a:endParaRPr>
            </a:p>
          </p:txBody>
        </p:sp>
      </p:grpSp>
      <p:grpSp>
        <p:nvGrpSpPr>
          <p:cNvPr id="21" name="Group 20"/>
          <p:cNvGrpSpPr/>
          <p:nvPr/>
        </p:nvGrpSpPr>
        <p:grpSpPr>
          <a:xfrm>
            <a:off x="6203308" y="2086766"/>
            <a:ext cx="2856871" cy="3977640"/>
            <a:chOff x="389249" y="2125423"/>
            <a:chExt cx="2856871" cy="3977640"/>
          </a:xfrm>
        </p:grpSpPr>
        <p:sp>
          <p:nvSpPr>
            <p:cNvPr id="22" name="Round Same Side Corner Rectangle 21"/>
            <p:cNvSpPr/>
            <p:nvPr/>
          </p:nvSpPr>
          <p:spPr>
            <a:xfrm>
              <a:off x="389249" y="2125423"/>
              <a:ext cx="2856871" cy="1181657"/>
            </a:xfrm>
            <a:prstGeom prst="round2SameRect">
              <a:avLst/>
            </a:prstGeom>
            <a:solidFill>
              <a:schemeClr val="accent1">
                <a:alpha val="5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latin typeface="Arial" panose="020B0604020202020204" pitchFamily="34" charset="0"/>
                  <a:cs typeface="Arial" panose="020B0604020202020204" pitchFamily="34" charset="0"/>
                </a:rPr>
                <a:t>Students Grades 5,8 </a:t>
              </a:r>
            </a:p>
          </p:txBody>
        </p:sp>
        <p:sp>
          <p:nvSpPr>
            <p:cNvPr id="23" name="Rectangle 22"/>
            <p:cNvSpPr/>
            <p:nvPr/>
          </p:nvSpPr>
          <p:spPr>
            <a:xfrm>
              <a:off x="389249" y="3307080"/>
              <a:ext cx="2856871" cy="2795983"/>
            </a:xfrm>
            <a:prstGeom prst="rect">
              <a:avLst/>
            </a:prstGeom>
            <a:solidFill>
              <a:srgbClr val="FEBF17">
                <a:alpha val="5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solidFill>
                    <a:schemeClr val="tx1"/>
                  </a:solidFill>
                  <a:latin typeface="Arial" panose="020B0604020202020204" pitchFamily="34" charset="0"/>
                  <a:cs typeface="Arial" panose="020B0604020202020204" pitchFamily="34" charset="0"/>
                </a:rPr>
                <a:t>Science</a:t>
              </a:r>
              <a:endParaRPr lang="en-US" sz="3600" b="1"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4832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 picture depicts a teacher working with a student on a computer in the classroom.  " title="Classroom Scene "/>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62630" y="-33454"/>
            <a:ext cx="9206630" cy="6404504"/>
          </a:xfrm>
          <a:solidFill>
            <a:schemeClr val="accent1">
              <a:alpha val="73000"/>
            </a:schemeClr>
          </a:solidFill>
        </p:spPr>
      </p:pic>
      <p:sp>
        <p:nvSpPr>
          <p:cNvPr id="2" name="Title 1"/>
          <p:cNvSpPr>
            <a:spLocks noGrp="1"/>
          </p:cNvSpPr>
          <p:nvPr>
            <p:ph type="title"/>
          </p:nvPr>
        </p:nvSpPr>
        <p:spPr>
          <a:xfrm>
            <a:off x="-62630" y="457200"/>
            <a:ext cx="9206630" cy="646331"/>
          </a:xfrm>
          <a:solidFill>
            <a:schemeClr val="accent1">
              <a:alpha val="73000"/>
            </a:schemeClr>
          </a:solidFill>
        </p:spPr>
        <p:txBody>
          <a:bodyPr vert="horz" wrap="square" lIns="0" tIns="0" rIns="0" bIns="0" rtlCol="0" anchor="ctr" anchorCtr="0">
            <a:spAutoFit/>
          </a:bodyPr>
          <a:lstStyle/>
          <a:p>
            <a:r>
              <a:rPr lang="en-US" dirty="0" smtClean="0">
                <a:solidFill>
                  <a:schemeClr val="bg1"/>
                </a:solidFill>
              </a:rPr>
              <a:t>Third Grade Reading Test</a:t>
            </a:r>
            <a:endParaRPr lang="en-US" dirty="0">
              <a:solidFill>
                <a:schemeClr val="bg1"/>
              </a:solidFill>
            </a:endParaRPr>
          </a:p>
        </p:txBody>
      </p:sp>
      <p:sp>
        <p:nvSpPr>
          <p:cNvPr id="5" name="Rounded Rectangle 4"/>
          <p:cNvSpPr/>
          <p:nvPr/>
        </p:nvSpPr>
        <p:spPr>
          <a:xfrm>
            <a:off x="390645" y="2427450"/>
            <a:ext cx="3785115" cy="2846255"/>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indent="-117475">
              <a:spcBef>
                <a:spcPct val="20000"/>
              </a:spcBef>
            </a:pPr>
            <a:r>
              <a:rPr lang="en-US" sz="3200" b="1" dirty="0" smtClean="0">
                <a:solidFill>
                  <a:schemeClr val="bg1"/>
                </a:solidFill>
                <a:latin typeface="Arial"/>
                <a:cs typeface="Arial"/>
              </a:rPr>
              <a:t>Grade </a:t>
            </a:r>
            <a:r>
              <a:rPr lang="en-US" sz="3200" b="1" dirty="0">
                <a:solidFill>
                  <a:schemeClr val="bg1"/>
                </a:solidFill>
                <a:latin typeface="Arial"/>
                <a:cs typeface="Arial"/>
              </a:rPr>
              <a:t>3 English language </a:t>
            </a:r>
            <a:r>
              <a:rPr lang="en-US" sz="3200" b="1" dirty="0" smtClean="0">
                <a:solidFill>
                  <a:schemeClr val="bg1"/>
                </a:solidFill>
                <a:latin typeface="Arial"/>
                <a:cs typeface="Arial"/>
              </a:rPr>
              <a:t>arts:</a:t>
            </a:r>
          </a:p>
          <a:p>
            <a:pPr>
              <a:spcBef>
                <a:spcPct val="20000"/>
              </a:spcBef>
            </a:pPr>
            <a:r>
              <a:rPr lang="en-US" sz="3200" b="1" dirty="0" smtClean="0">
                <a:solidFill>
                  <a:schemeClr val="bg1"/>
                </a:solidFill>
                <a:latin typeface="Arial"/>
                <a:cs typeface="Arial"/>
              </a:rPr>
              <a:t>Nov</a:t>
            </a:r>
            <a:r>
              <a:rPr lang="en-US" sz="3200" b="1" dirty="0">
                <a:solidFill>
                  <a:schemeClr val="bg1"/>
                </a:solidFill>
                <a:latin typeface="Arial"/>
                <a:cs typeface="Arial"/>
              </a:rPr>
              <a:t>. </a:t>
            </a:r>
            <a:r>
              <a:rPr lang="en-US" sz="3200" b="1" dirty="0" smtClean="0">
                <a:solidFill>
                  <a:schemeClr val="bg1"/>
                </a:solidFill>
                <a:latin typeface="Arial"/>
                <a:cs typeface="Arial"/>
              </a:rPr>
              <a:t>30-Dec</a:t>
            </a:r>
            <a:r>
              <a:rPr lang="en-US" sz="3200" b="1" dirty="0">
                <a:solidFill>
                  <a:schemeClr val="bg1"/>
                </a:solidFill>
                <a:latin typeface="Arial"/>
                <a:cs typeface="Arial"/>
              </a:rPr>
              <a:t>. </a:t>
            </a:r>
            <a:r>
              <a:rPr lang="en-US" sz="3200" b="1" dirty="0" smtClean="0">
                <a:solidFill>
                  <a:schemeClr val="bg1"/>
                </a:solidFill>
                <a:latin typeface="Arial"/>
                <a:cs typeface="Arial"/>
              </a:rPr>
              <a:t>11, 2015</a:t>
            </a:r>
          </a:p>
          <a:p>
            <a:pPr>
              <a:spcBef>
                <a:spcPct val="20000"/>
              </a:spcBef>
            </a:pPr>
            <a:r>
              <a:rPr lang="en-US" sz="3200" b="1" dirty="0" smtClean="0">
                <a:solidFill>
                  <a:schemeClr val="bg1"/>
                </a:solidFill>
                <a:latin typeface="Arial"/>
                <a:cs typeface="Arial"/>
              </a:rPr>
              <a:t>Spring 2016</a:t>
            </a:r>
            <a:endParaRPr lang="en-US" sz="3200" b="1" dirty="0">
              <a:solidFill>
                <a:schemeClr val="bg1"/>
              </a:solidFill>
              <a:latin typeface="Arial"/>
              <a:cs typeface="Arial"/>
            </a:endParaRPr>
          </a:p>
        </p:txBody>
      </p:sp>
    </p:spTree>
    <p:extLst>
      <p:ext uri="{BB962C8B-B14F-4D97-AF65-F5344CB8AC3E}">
        <p14:creationId xmlns:p14="http://schemas.microsoft.com/office/powerpoint/2010/main" val="88370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0" y="-884"/>
            <a:ext cx="9174480" cy="6386233"/>
          </a:xfrm>
        </p:spPr>
      </p:pic>
      <p:sp>
        <p:nvSpPr>
          <p:cNvPr id="2" name="Title 1"/>
          <p:cNvSpPr>
            <a:spLocks noGrp="1"/>
          </p:cNvSpPr>
          <p:nvPr>
            <p:ph type="title"/>
          </p:nvPr>
        </p:nvSpPr>
        <p:spPr>
          <a:xfrm>
            <a:off x="0" y="134035"/>
            <a:ext cx="9174480" cy="1292662"/>
          </a:xfrm>
          <a:solidFill>
            <a:schemeClr val="accent1">
              <a:alpha val="73000"/>
            </a:schemeClr>
          </a:solidFill>
        </p:spPr>
        <p:txBody>
          <a:bodyPr vert="horz" lIns="0" tIns="0" rIns="0" bIns="0" rtlCol="0" anchor="ctr" anchorCtr="0">
            <a:spAutoFit/>
          </a:bodyPr>
          <a:lstStyle/>
          <a:p>
            <a:r>
              <a:rPr lang="en-US" dirty="0" smtClean="0">
                <a:solidFill>
                  <a:schemeClr val="bg1"/>
                </a:solidFill>
              </a:rPr>
              <a:t>High School: </a:t>
            </a:r>
            <a:br>
              <a:rPr lang="en-US" dirty="0" smtClean="0">
                <a:solidFill>
                  <a:schemeClr val="bg1"/>
                </a:solidFill>
              </a:rPr>
            </a:br>
            <a:r>
              <a:rPr lang="en-US" dirty="0" smtClean="0">
                <a:solidFill>
                  <a:schemeClr val="bg1"/>
                </a:solidFill>
              </a:rPr>
              <a:t>Classes of 2018 and Beyond</a:t>
            </a:r>
            <a:endParaRPr lang="en-US" dirty="0">
              <a:solidFill>
                <a:schemeClr val="bg1"/>
              </a:solidFill>
            </a:endParaRPr>
          </a:p>
        </p:txBody>
      </p:sp>
      <p:sp>
        <p:nvSpPr>
          <p:cNvPr id="13" name="Rounded Rectangle 12"/>
          <p:cNvSpPr/>
          <p:nvPr/>
        </p:nvSpPr>
        <p:spPr>
          <a:xfrm>
            <a:off x="215961" y="2321312"/>
            <a:ext cx="8742557" cy="3577683"/>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r>
              <a:rPr lang="en-US" sz="3200" b="1" dirty="0">
                <a:solidFill>
                  <a:schemeClr val="bg1"/>
                </a:solidFill>
                <a:latin typeface="Arial"/>
                <a:cs typeface="Arial"/>
              </a:rPr>
              <a:t>English </a:t>
            </a:r>
            <a:r>
              <a:rPr lang="en-US" sz="3200" b="1" dirty="0" smtClean="0">
                <a:solidFill>
                  <a:schemeClr val="bg1"/>
                </a:solidFill>
                <a:latin typeface="Arial"/>
                <a:cs typeface="Arial"/>
              </a:rPr>
              <a:t>Language Arts </a:t>
            </a:r>
            <a:r>
              <a:rPr lang="en-US" sz="3200" b="1" dirty="0">
                <a:solidFill>
                  <a:schemeClr val="bg1"/>
                </a:solidFill>
                <a:latin typeface="Arial"/>
                <a:cs typeface="Arial"/>
              </a:rPr>
              <a:t>I and II; </a:t>
            </a:r>
            <a:endParaRPr lang="en-US" sz="3200" b="1" dirty="0" smtClean="0">
              <a:solidFill>
                <a:schemeClr val="bg1"/>
              </a:solidFill>
              <a:latin typeface="Arial"/>
              <a:cs typeface="Arial"/>
            </a:endParaRPr>
          </a:p>
          <a:p>
            <a:pPr indent="-117475" algn="ctr"/>
            <a:r>
              <a:rPr lang="en-US" sz="3200" b="1" dirty="0" smtClean="0">
                <a:solidFill>
                  <a:schemeClr val="bg1"/>
                </a:solidFill>
                <a:latin typeface="Arial"/>
                <a:cs typeface="Arial"/>
              </a:rPr>
              <a:t>Algebra </a:t>
            </a:r>
            <a:r>
              <a:rPr lang="en-US" sz="3200" b="1" dirty="0">
                <a:solidFill>
                  <a:schemeClr val="bg1"/>
                </a:solidFill>
                <a:latin typeface="Arial"/>
                <a:cs typeface="Arial"/>
              </a:rPr>
              <a:t>I, </a:t>
            </a:r>
            <a:endParaRPr lang="en-US" sz="3200" b="1" dirty="0" smtClean="0">
              <a:solidFill>
                <a:schemeClr val="bg1"/>
              </a:solidFill>
              <a:latin typeface="Arial"/>
              <a:cs typeface="Arial"/>
            </a:endParaRPr>
          </a:p>
          <a:p>
            <a:pPr indent="-117475" algn="ctr"/>
            <a:r>
              <a:rPr lang="en-US" sz="3200" b="1" dirty="0" smtClean="0">
                <a:solidFill>
                  <a:schemeClr val="bg1"/>
                </a:solidFill>
                <a:latin typeface="Arial"/>
                <a:cs typeface="Arial"/>
              </a:rPr>
              <a:t>Geometry or Integrated Mathematics </a:t>
            </a:r>
            <a:r>
              <a:rPr lang="en-US" sz="3200" b="1" dirty="0">
                <a:solidFill>
                  <a:schemeClr val="bg1"/>
                </a:solidFill>
                <a:latin typeface="Arial"/>
                <a:cs typeface="Arial"/>
              </a:rPr>
              <a:t>I </a:t>
            </a:r>
            <a:r>
              <a:rPr lang="en-US" sz="3200" b="1" dirty="0" smtClean="0">
                <a:solidFill>
                  <a:schemeClr val="bg1"/>
                </a:solidFill>
                <a:latin typeface="Arial"/>
                <a:cs typeface="Arial"/>
              </a:rPr>
              <a:t>&amp; </a:t>
            </a:r>
            <a:r>
              <a:rPr lang="en-US" sz="3200" b="1" dirty="0">
                <a:solidFill>
                  <a:schemeClr val="bg1"/>
                </a:solidFill>
                <a:latin typeface="Arial"/>
                <a:cs typeface="Arial"/>
              </a:rPr>
              <a:t>II; </a:t>
            </a:r>
            <a:endParaRPr lang="en-US" sz="3200" b="1" dirty="0" smtClean="0">
              <a:solidFill>
                <a:schemeClr val="bg1"/>
              </a:solidFill>
              <a:latin typeface="Arial"/>
              <a:cs typeface="Arial"/>
            </a:endParaRPr>
          </a:p>
          <a:p>
            <a:pPr indent="-117475" algn="ctr"/>
            <a:r>
              <a:rPr lang="en-US" sz="3200" b="1" dirty="0" smtClean="0">
                <a:solidFill>
                  <a:schemeClr val="bg1"/>
                </a:solidFill>
                <a:latin typeface="Arial"/>
                <a:cs typeface="Arial"/>
              </a:rPr>
              <a:t>Biology or Physical Science</a:t>
            </a:r>
          </a:p>
          <a:p>
            <a:pPr indent="-117475" algn="ctr"/>
            <a:r>
              <a:rPr lang="en-US" sz="3200" b="1" dirty="0" smtClean="0">
                <a:solidFill>
                  <a:schemeClr val="bg1"/>
                </a:solidFill>
                <a:latin typeface="Arial"/>
                <a:cs typeface="Arial"/>
              </a:rPr>
              <a:t>American History</a:t>
            </a:r>
          </a:p>
          <a:p>
            <a:pPr indent="-117475" algn="ctr"/>
            <a:r>
              <a:rPr lang="en-US" sz="3200" b="1" dirty="0" smtClean="0">
                <a:solidFill>
                  <a:schemeClr val="bg1"/>
                </a:solidFill>
                <a:latin typeface="Arial"/>
                <a:cs typeface="Arial"/>
              </a:rPr>
              <a:t>American Government</a:t>
            </a:r>
            <a:endParaRPr lang="en-US" sz="3200" b="1" dirty="0">
              <a:solidFill>
                <a:schemeClr val="bg1"/>
              </a:solidFill>
              <a:latin typeface="Arial"/>
              <a:cs typeface="Arial"/>
            </a:endParaRPr>
          </a:p>
        </p:txBody>
      </p:sp>
    </p:spTree>
    <p:extLst>
      <p:ext uri="{BB962C8B-B14F-4D97-AF65-F5344CB8AC3E}">
        <p14:creationId xmlns:p14="http://schemas.microsoft.com/office/powerpoint/2010/main" val="372473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0" y="-884"/>
            <a:ext cx="9174480" cy="6386233"/>
          </a:xfrm>
        </p:spPr>
      </p:pic>
      <p:sp>
        <p:nvSpPr>
          <p:cNvPr id="2" name="Title 1"/>
          <p:cNvSpPr>
            <a:spLocks noGrp="1"/>
          </p:cNvSpPr>
          <p:nvPr>
            <p:ph type="title"/>
          </p:nvPr>
        </p:nvSpPr>
        <p:spPr>
          <a:xfrm>
            <a:off x="0" y="134035"/>
            <a:ext cx="9174480" cy="1292662"/>
          </a:xfrm>
          <a:solidFill>
            <a:schemeClr val="accent1">
              <a:alpha val="73000"/>
            </a:schemeClr>
          </a:solidFill>
        </p:spPr>
        <p:txBody>
          <a:bodyPr vert="horz" lIns="0" tIns="0" rIns="0" bIns="0" rtlCol="0" anchor="ctr" anchorCtr="0">
            <a:spAutoFit/>
          </a:bodyPr>
          <a:lstStyle/>
          <a:p>
            <a:r>
              <a:rPr lang="en-US" dirty="0" smtClean="0">
                <a:solidFill>
                  <a:schemeClr val="bg1"/>
                </a:solidFill>
              </a:rPr>
              <a:t>High School: </a:t>
            </a:r>
            <a:br>
              <a:rPr lang="en-US" dirty="0" smtClean="0">
                <a:solidFill>
                  <a:schemeClr val="bg1"/>
                </a:solidFill>
              </a:rPr>
            </a:br>
            <a:r>
              <a:rPr lang="en-US" dirty="0" smtClean="0">
                <a:solidFill>
                  <a:schemeClr val="bg1"/>
                </a:solidFill>
              </a:rPr>
              <a:t>This year’s juniors and seniors</a:t>
            </a:r>
            <a:endParaRPr lang="en-US" dirty="0">
              <a:solidFill>
                <a:schemeClr val="bg1"/>
              </a:solidFill>
            </a:endParaRPr>
          </a:p>
        </p:txBody>
      </p:sp>
      <p:sp>
        <p:nvSpPr>
          <p:cNvPr id="13" name="Rounded Rectangle 12"/>
          <p:cNvSpPr/>
          <p:nvPr/>
        </p:nvSpPr>
        <p:spPr>
          <a:xfrm>
            <a:off x="320041" y="2321312"/>
            <a:ext cx="8641080" cy="2846255"/>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r>
              <a:rPr lang="en-US" sz="3200" b="1" dirty="0">
                <a:solidFill>
                  <a:schemeClr val="bg1"/>
                </a:solidFill>
                <a:latin typeface="Arial"/>
                <a:cs typeface="Arial"/>
              </a:rPr>
              <a:t>Ohio Graduation Tests, American history, American government</a:t>
            </a:r>
          </a:p>
        </p:txBody>
      </p:sp>
    </p:spTree>
    <p:extLst>
      <p:ext uri="{BB962C8B-B14F-4D97-AF65-F5344CB8AC3E}">
        <p14:creationId xmlns:p14="http://schemas.microsoft.com/office/powerpoint/2010/main" val="315045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D73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2618"/>
            <a:ext cx="8229600" cy="5593503"/>
          </a:xfrm>
        </p:spPr>
        <p:txBody>
          <a:bodyPr anchor="ctr"/>
          <a:lstStyle/>
          <a:p>
            <a:pPr marL="0" indent="0" algn="ctr">
              <a:spcBef>
                <a:spcPts val="0"/>
              </a:spcBef>
              <a:buNone/>
            </a:pPr>
            <a:r>
              <a:rPr lang="en-US" sz="6000" b="1" dirty="0" smtClean="0">
                <a:solidFill>
                  <a:schemeClr val="bg1"/>
                </a:solidFill>
              </a:rPr>
              <a:t>How will </a:t>
            </a:r>
          </a:p>
          <a:p>
            <a:pPr marL="0" indent="0" algn="ctr">
              <a:spcBef>
                <a:spcPts val="0"/>
              </a:spcBef>
              <a:buNone/>
            </a:pPr>
            <a:r>
              <a:rPr lang="en-US" sz="6000" b="1" dirty="0" smtClean="0">
                <a:solidFill>
                  <a:schemeClr val="bg1"/>
                </a:solidFill>
              </a:rPr>
              <a:t>students take </a:t>
            </a:r>
          </a:p>
          <a:p>
            <a:pPr marL="0" indent="0" algn="ctr">
              <a:spcBef>
                <a:spcPts val="0"/>
              </a:spcBef>
              <a:buNone/>
            </a:pPr>
            <a:r>
              <a:rPr lang="en-US" sz="6000" b="1" dirty="0" smtClean="0">
                <a:solidFill>
                  <a:schemeClr val="bg1"/>
                </a:solidFill>
              </a:rPr>
              <a:t>Ohio’s State Tests?</a:t>
            </a:r>
            <a:endParaRPr lang="en-US" sz="6000" b="1" dirty="0">
              <a:solidFill>
                <a:schemeClr val="bg1"/>
              </a:solidFill>
            </a:endParaRPr>
          </a:p>
        </p:txBody>
      </p:sp>
    </p:spTree>
    <p:extLst>
      <p:ext uri="{BB962C8B-B14F-4D97-AF65-F5344CB8AC3E}">
        <p14:creationId xmlns:p14="http://schemas.microsoft.com/office/powerpoint/2010/main" val="26710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267" y="3715497"/>
            <a:ext cx="2691489" cy="1838181"/>
          </a:xfrm>
          <a:prstGeom prst="rect">
            <a:avLst/>
          </a:prstGeom>
          <a:ln>
            <a:noFill/>
          </a:ln>
          <a:effectLst>
            <a:outerShdw blurRad="292100" dist="139700" dir="2700000" algn="tl" rotWithShape="0">
              <a:srgbClr val="333333">
                <a:alpha val="65000"/>
              </a:srgbClr>
            </a:outerShdw>
          </a:effectLst>
        </p:spPr>
      </p:pic>
      <p:pic>
        <p:nvPicPr>
          <p:cNvPr id="13"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268" y="1539592"/>
            <a:ext cx="2691489" cy="1794749"/>
          </a:xfrm>
          <a:prstGeom prst="rect">
            <a:avLst/>
          </a:prstGeom>
          <a:ln>
            <a:noFill/>
          </a:ln>
          <a:effectLst>
            <a:outerShdw blurRad="292100" dist="139700" dir="2700000" algn="tl" rotWithShape="0">
              <a:srgbClr val="333333">
                <a:alpha val="65000"/>
              </a:srgbClr>
            </a:outerShdw>
          </a:effectLst>
        </p:spPr>
      </p:pic>
      <p:sp>
        <p:nvSpPr>
          <p:cNvPr id="16" name="Rounded Rectangle 15"/>
          <p:cNvSpPr/>
          <p:nvPr/>
        </p:nvSpPr>
        <p:spPr>
          <a:xfrm>
            <a:off x="4022024" y="1715025"/>
            <a:ext cx="4634296" cy="1443882"/>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spcBef>
                <a:spcPct val="20000"/>
              </a:spcBef>
            </a:pPr>
            <a:r>
              <a:rPr lang="en-US" sz="2800" b="1" dirty="0" smtClean="0">
                <a:solidFill>
                  <a:schemeClr val="bg1"/>
                </a:solidFill>
                <a:latin typeface="Arial"/>
                <a:cs typeface="Arial"/>
              </a:rPr>
              <a:t>Computer</a:t>
            </a:r>
            <a:endParaRPr lang="en-US" sz="2800" b="1" dirty="0">
              <a:solidFill>
                <a:schemeClr val="bg1"/>
              </a:solidFill>
              <a:latin typeface="Arial"/>
              <a:cs typeface="Arial"/>
            </a:endParaRPr>
          </a:p>
        </p:txBody>
      </p:sp>
      <p:sp>
        <p:nvSpPr>
          <p:cNvPr id="12" name="Rounded Rectangle 11"/>
          <p:cNvSpPr/>
          <p:nvPr/>
        </p:nvSpPr>
        <p:spPr>
          <a:xfrm>
            <a:off x="4022024" y="3912646"/>
            <a:ext cx="4634296" cy="1443882"/>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spcBef>
                <a:spcPct val="20000"/>
              </a:spcBef>
            </a:pPr>
            <a:r>
              <a:rPr lang="en-US" sz="2800" b="1" dirty="0" smtClean="0">
                <a:solidFill>
                  <a:schemeClr val="bg1"/>
                </a:solidFill>
                <a:latin typeface="Arial"/>
                <a:cs typeface="Arial"/>
              </a:rPr>
              <a:t>Paper and Pencil</a:t>
            </a:r>
            <a:endParaRPr lang="en-US" sz="2800" b="1" dirty="0">
              <a:solidFill>
                <a:schemeClr val="bg1"/>
              </a:solidFill>
              <a:latin typeface="Arial"/>
              <a:cs typeface="Arial"/>
            </a:endParaRPr>
          </a:p>
        </p:txBody>
      </p:sp>
      <p:sp>
        <p:nvSpPr>
          <p:cNvPr id="14" name="Title 1"/>
          <p:cNvSpPr>
            <a:spLocks noGrp="1"/>
          </p:cNvSpPr>
          <p:nvPr>
            <p:ph type="title"/>
          </p:nvPr>
        </p:nvSpPr>
        <p:spPr>
          <a:xfrm>
            <a:off x="457200" y="457200"/>
            <a:ext cx="8229600" cy="646331"/>
          </a:xfrm>
        </p:spPr>
        <p:txBody>
          <a:bodyPr/>
          <a:lstStyle/>
          <a:p>
            <a:r>
              <a:rPr lang="en-US" dirty="0" smtClean="0"/>
              <a:t>Districts Select Test Format</a:t>
            </a:r>
            <a:endParaRPr lang="en-US" dirty="0"/>
          </a:p>
        </p:txBody>
      </p:sp>
    </p:spTree>
    <p:extLst>
      <p:ext uri="{BB962C8B-B14F-4D97-AF65-F5344CB8AC3E}">
        <p14:creationId xmlns:p14="http://schemas.microsoft.com/office/powerpoint/2010/main" val="109495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D73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2618"/>
            <a:ext cx="8229600" cy="5593503"/>
          </a:xfrm>
        </p:spPr>
        <p:txBody>
          <a:bodyPr anchor="ctr"/>
          <a:lstStyle/>
          <a:p>
            <a:pPr marL="0" indent="0" algn="ctr">
              <a:spcBef>
                <a:spcPts val="0"/>
              </a:spcBef>
              <a:buNone/>
            </a:pPr>
            <a:r>
              <a:rPr lang="en-US" sz="6000" b="1" dirty="0" smtClean="0">
                <a:solidFill>
                  <a:schemeClr val="bg1"/>
                </a:solidFill>
              </a:rPr>
              <a:t>What Are the Spring Dates for </a:t>
            </a:r>
          </a:p>
          <a:p>
            <a:pPr marL="0" indent="0" algn="ctr">
              <a:spcBef>
                <a:spcPts val="0"/>
              </a:spcBef>
              <a:buNone/>
            </a:pPr>
            <a:r>
              <a:rPr lang="en-US" sz="6000" b="1" dirty="0" smtClean="0">
                <a:solidFill>
                  <a:schemeClr val="bg1"/>
                </a:solidFill>
              </a:rPr>
              <a:t>Ohio’s State Tests?</a:t>
            </a:r>
            <a:endParaRPr lang="en-US" sz="6000" b="1" dirty="0">
              <a:solidFill>
                <a:schemeClr val="bg1"/>
              </a:solidFill>
            </a:endParaRPr>
          </a:p>
        </p:txBody>
      </p:sp>
    </p:spTree>
    <p:extLst>
      <p:ext uri="{BB962C8B-B14F-4D97-AF65-F5344CB8AC3E}">
        <p14:creationId xmlns:p14="http://schemas.microsoft.com/office/powerpoint/2010/main" val="354106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a:t>
            </a:r>
            <a:r>
              <a:rPr lang="en-US" dirty="0" err="1" smtClean="0"/>
              <a:t>StateTests</a:t>
            </a:r>
            <a:endParaRPr lang="en-US" dirty="0"/>
          </a:p>
        </p:txBody>
      </p:sp>
      <p:sp>
        <p:nvSpPr>
          <p:cNvPr id="3" name="Content Placeholder 2"/>
          <p:cNvSpPr>
            <a:spLocks noGrp="1"/>
          </p:cNvSpPr>
          <p:nvPr>
            <p:ph idx="1"/>
          </p:nvPr>
        </p:nvSpPr>
        <p:spPr>
          <a:xfrm>
            <a:off x="4257095" y="2060218"/>
            <a:ext cx="4311615" cy="1902181"/>
          </a:xfrm>
        </p:spPr>
        <p:txBody>
          <a:bodyPr/>
          <a:lstStyle/>
          <a:p>
            <a:pPr marL="0" indent="0">
              <a:buNone/>
            </a:pPr>
            <a:r>
              <a:rPr lang="en-US" dirty="0" smtClean="0"/>
              <a:t>Each student will take appropriate tests sometime between </a:t>
            </a:r>
            <a:br>
              <a:rPr lang="en-US" dirty="0" smtClean="0"/>
            </a:br>
            <a:r>
              <a:rPr lang="en-US" dirty="0" smtClean="0"/>
              <a:t>April </a:t>
            </a:r>
            <a:r>
              <a:rPr lang="en-US" dirty="0"/>
              <a:t>4 </a:t>
            </a:r>
            <a:r>
              <a:rPr lang="en-US" dirty="0" smtClean="0"/>
              <a:t>and May 13</a:t>
            </a:r>
          </a:p>
          <a:p>
            <a:pPr marL="0" indent="0">
              <a:buNone/>
            </a:pPr>
            <a:endParaRPr lang="en-US" dirty="0"/>
          </a:p>
          <a:p>
            <a:pPr marL="0" indent="0">
              <a:spcBef>
                <a:spcPts val="0"/>
              </a:spcBef>
              <a:buNone/>
            </a:pPr>
            <a:endParaRPr lang="en-US" b="1" dirty="0">
              <a:latin typeface="Arial" panose="020B0604020202020204" pitchFamily="34"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410" y="1399680"/>
            <a:ext cx="2907030" cy="290703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3483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92443"/>
          </a:xfrm>
        </p:spPr>
        <p:txBody>
          <a:bodyPr/>
          <a:lstStyle/>
          <a:p>
            <a:r>
              <a:rPr lang="en-US" sz="3200" dirty="0" smtClean="0"/>
              <a:t>Spring State Tests -  Online Example</a:t>
            </a:r>
            <a:endParaRPr lang="en-US" sz="3200" dirty="0"/>
          </a:p>
        </p:txBody>
      </p:sp>
      <p:sp>
        <p:nvSpPr>
          <p:cNvPr id="3" name="Content Placeholder 2"/>
          <p:cNvSpPr>
            <a:spLocks noGrp="1"/>
          </p:cNvSpPr>
          <p:nvPr>
            <p:ph idx="1"/>
          </p:nvPr>
        </p:nvSpPr>
        <p:spPr>
          <a:xfrm>
            <a:off x="4257095" y="2060218"/>
            <a:ext cx="4311615" cy="1902181"/>
          </a:xfrm>
        </p:spPr>
        <p:txBody>
          <a:bodyPr/>
          <a:lstStyle/>
          <a:p>
            <a:pPr marL="0" indent="0">
              <a:buNone/>
            </a:pPr>
            <a:endParaRPr lang="en-US" dirty="0"/>
          </a:p>
          <a:p>
            <a:pPr marL="0" indent="0">
              <a:spcBef>
                <a:spcPts val="0"/>
              </a:spcBef>
              <a:buNone/>
            </a:pPr>
            <a:endParaRPr lang="en-US" b="1" dirty="0">
              <a:latin typeface="Arial" panose="020B0604020202020204" pitchFamily="34"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291" y="1308976"/>
            <a:ext cx="7830354" cy="4777974"/>
          </a:xfrm>
          <a:prstGeom prst="rect">
            <a:avLst/>
          </a:prstGeom>
        </p:spPr>
      </p:pic>
    </p:spTree>
    <p:extLst>
      <p:ext uri="{BB962C8B-B14F-4D97-AF65-F5344CB8AC3E}">
        <p14:creationId xmlns:p14="http://schemas.microsoft.com/office/powerpoint/2010/main" val="289461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oup of students have arrived to school and smile while standing in front of a bus.  " title="Group of Students "/>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37578" y="-12526"/>
            <a:ext cx="9181578" cy="6393623"/>
          </a:xfrm>
        </p:spPr>
      </p:pic>
      <p:sp>
        <p:nvSpPr>
          <p:cNvPr id="2" name="Title 1"/>
          <p:cNvSpPr>
            <a:spLocks noGrp="1"/>
          </p:cNvSpPr>
          <p:nvPr>
            <p:ph type="title"/>
          </p:nvPr>
        </p:nvSpPr>
        <p:spPr>
          <a:xfrm>
            <a:off x="-37578" y="134035"/>
            <a:ext cx="9181578" cy="1292662"/>
          </a:xfr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indent="-117475">
              <a:spcBef>
                <a:spcPct val="20000"/>
              </a:spcBef>
            </a:pPr>
            <a:r>
              <a:rPr lang="en-US" dirty="0">
                <a:solidFill>
                  <a:schemeClr val="bg1"/>
                </a:solidFill>
                <a:latin typeface="Arial" panose="020B0604020202020204" pitchFamily="34" charset="0"/>
                <a:cs typeface="Arial" panose="020B0604020202020204" pitchFamily="34" charset="0"/>
              </a:rPr>
              <a:t>Giving All Students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a High-quality Education</a:t>
            </a:r>
          </a:p>
        </p:txBody>
      </p:sp>
    </p:spTree>
    <p:extLst>
      <p:ext uri="{BB962C8B-B14F-4D97-AF65-F5344CB8AC3E}">
        <p14:creationId xmlns:p14="http://schemas.microsoft.com/office/powerpoint/2010/main" val="175047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92443"/>
          </a:xfrm>
        </p:spPr>
        <p:txBody>
          <a:bodyPr/>
          <a:lstStyle/>
          <a:p>
            <a:r>
              <a:rPr lang="en-US" sz="3200" dirty="0" smtClean="0"/>
              <a:t>Spring State Tests – Paper Example</a:t>
            </a:r>
            <a:endParaRPr lang="en-US" sz="3200" dirty="0"/>
          </a:p>
        </p:txBody>
      </p:sp>
      <p:sp>
        <p:nvSpPr>
          <p:cNvPr id="3" name="Content Placeholder 2"/>
          <p:cNvSpPr>
            <a:spLocks noGrp="1"/>
          </p:cNvSpPr>
          <p:nvPr>
            <p:ph idx="1"/>
          </p:nvPr>
        </p:nvSpPr>
        <p:spPr>
          <a:xfrm>
            <a:off x="4257095" y="2060218"/>
            <a:ext cx="4311615" cy="1902181"/>
          </a:xfrm>
        </p:spPr>
        <p:txBody>
          <a:bodyPr/>
          <a:lstStyle/>
          <a:p>
            <a:pPr marL="0" indent="0">
              <a:buNone/>
            </a:pPr>
            <a:endParaRPr lang="en-US" dirty="0"/>
          </a:p>
          <a:p>
            <a:pPr marL="0" indent="0">
              <a:spcBef>
                <a:spcPts val="0"/>
              </a:spcBef>
              <a:buNone/>
            </a:pPr>
            <a:endParaRPr lang="en-US" b="1" dirty="0">
              <a:latin typeface="Arial" panose="020B0604020202020204" pitchFamily="34"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659" y="1229710"/>
            <a:ext cx="7188410" cy="4974107"/>
          </a:xfrm>
          <a:prstGeom prst="rect">
            <a:avLst/>
          </a:prstGeom>
        </p:spPr>
      </p:pic>
    </p:spTree>
    <p:extLst>
      <p:ext uri="{BB962C8B-B14F-4D97-AF65-F5344CB8AC3E}">
        <p14:creationId xmlns:p14="http://schemas.microsoft.com/office/powerpoint/2010/main" val="287022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92443"/>
          </a:xfrm>
        </p:spPr>
        <p:txBody>
          <a:bodyPr/>
          <a:lstStyle/>
          <a:p>
            <a:r>
              <a:rPr lang="en-US" sz="3200" dirty="0" smtClean="0"/>
              <a:t>Spring State Tests – Online Example</a:t>
            </a:r>
            <a:endParaRPr lang="en-US" sz="3200" dirty="0"/>
          </a:p>
        </p:txBody>
      </p:sp>
      <p:sp>
        <p:nvSpPr>
          <p:cNvPr id="3" name="Content Placeholder 2"/>
          <p:cNvSpPr>
            <a:spLocks noGrp="1"/>
          </p:cNvSpPr>
          <p:nvPr>
            <p:ph idx="1"/>
          </p:nvPr>
        </p:nvSpPr>
        <p:spPr>
          <a:xfrm>
            <a:off x="4257095" y="2060218"/>
            <a:ext cx="4311615" cy="1902181"/>
          </a:xfrm>
        </p:spPr>
        <p:txBody>
          <a:bodyPr/>
          <a:lstStyle/>
          <a:p>
            <a:pPr marL="0" indent="0">
              <a:buNone/>
            </a:pPr>
            <a:endParaRPr lang="en-US" dirty="0"/>
          </a:p>
          <a:p>
            <a:pPr marL="0" indent="0">
              <a:spcBef>
                <a:spcPts val="0"/>
              </a:spcBef>
              <a:buNone/>
            </a:pPr>
            <a:endParaRPr lang="en-US" b="1" dirty="0">
              <a:latin typeface="Arial" panose="020B0604020202020204" pitchFamily="34"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103530"/>
            <a:ext cx="5023945" cy="5108083"/>
          </a:xfrm>
          <a:prstGeom prst="rect">
            <a:avLst/>
          </a:prstGeom>
        </p:spPr>
      </p:pic>
    </p:spTree>
    <p:extLst>
      <p:ext uri="{BB962C8B-B14F-4D97-AF65-F5344CB8AC3E}">
        <p14:creationId xmlns:p14="http://schemas.microsoft.com/office/powerpoint/2010/main" val="244860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92443"/>
          </a:xfrm>
        </p:spPr>
        <p:txBody>
          <a:bodyPr/>
          <a:lstStyle/>
          <a:p>
            <a:r>
              <a:rPr lang="en-US" sz="3200" dirty="0" smtClean="0"/>
              <a:t>Spring State Tests – Paper Example</a:t>
            </a:r>
            <a:endParaRPr lang="en-US" sz="3200" dirty="0"/>
          </a:p>
        </p:txBody>
      </p:sp>
      <p:sp>
        <p:nvSpPr>
          <p:cNvPr id="3" name="Content Placeholder 2"/>
          <p:cNvSpPr>
            <a:spLocks noGrp="1"/>
          </p:cNvSpPr>
          <p:nvPr>
            <p:ph idx="1"/>
          </p:nvPr>
        </p:nvSpPr>
        <p:spPr>
          <a:xfrm>
            <a:off x="4257095" y="2060218"/>
            <a:ext cx="4311615" cy="1902181"/>
          </a:xfrm>
        </p:spPr>
        <p:txBody>
          <a:bodyPr/>
          <a:lstStyle/>
          <a:p>
            <a:pPr marL="0" indent="0">
              <a:buNone/>
            </a:pPr>
            <a:endParaRPr lang="en-US" dirty="0"/>
          </a:p>
          <a:p>
            <a:pPr marL="0" indent="0">
              <a:spcBef>
                <a:spcPts val="0"/>
              </a:spcBef>
              <a:buNone/>
            </a:pPr>
            <a:endParaRPr lang="en-US" b="1" dirty="0">
              <a:latin typeface="Arial" panose="020B0604020202020204" pitchFamily="34"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587" y="1106063"/>
            <a:ext cx="4277710" cy="5110461"/>
          </a:xfrm>
          <a:prstGeom prst="rect">
            <a:avLst/>
          </a:prstGeom>
        </p:spPr>
      </p:pic>
    </p:spTree>
    <p:extLst>
      <p:ext uri="{BB962C8B-B14F-4D97-AF65-F5344CB8AC3E}">
        <p14:creationId xmlns:p14="http://schemas.microsoft.com/office/powerpoint/2010/main" val="200350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D73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2618"/>
            <a:ext cx="8229600" cy="5593503"/>
          </a:xfrm>
        </p:spPr>
        <p:txBody>
          <a:bodyPr anchor="ctr"/>
          <a:lstStyle/>
          <a:p>
            <a:pPr marL="0" indent="0" algn="ctr">
              <a:spcBef>
                <a:spcPts val="0"/>
              </a:spcBef>
              <a:buNone/>
            </a:pPr>
            <a:r>
              <a:rPr lang="en-US" sz="6000" b="1" dirty="0" smtClean="0">
                <a:solidFill>
                  <a:schemeClr val="bg1"/>
                </a:solidFill>
              </a:rPr>
              <a:t>Where is the best place to find information about testing?</a:t>
            </a:r>
            <a:endParaRPr lang="en-US" sz="6000" b="1" dirty="0">
              <a:solidFill>
                <a:schemeClr val="bg1"/>
              </a:solidFill>
            </a:endParaRPr>
          </a:p>
        </p:txBody>
      </p:sp>
    </p:spTree>
    <p:extLst>
      <p:ext uri="{BB962C8B-B14F-4D97-AF65-F5344CB8AC3E}">
        <p14:creationId xmlns:p14="http://schemas.microsoft.com/office/powerpoint/2010/main" val="153747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76201" y="-1"/>
            <a:ext cx="9237595" cy="6383089"/>
          </a:xfr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748" r="-1"/>
          <a:stretch/>
        </p:blipFill>
        <p:spPr>
          <a:xfrm rot="432563">
            <a:off x="4090076" y="683359"/>
            <a:ext cx="4076411" cy="2786190"/>
          </a:xfrm>
          <a:prstGeom prst="rect">
            <a:avLst/>
          </a:prstGeom>
          <a:scene3d>
            <a:camera prst="perspectiveLeft"/>
            <a:lightRig rig="threePt" dir="t"/>
          </a:scene3d>
        </p:spPr>
      </p:pic>
      <p:sp>
        <p:nvSpPr>
          <p:cNvPr id="6" name="Title 1"/>
          <p:cNvSpPr txBox="1">
            <a:spLocks/>
          </p:cNvSpPr>
          <p:nvPr/>
        </p:nvSpPr>
        <p:spPr>
          <a:xfrm>
            <a:off x="-29404" y="4050222"/>
            <a:ext cx="9190798" cy="1938992"/>
          </a:xfrm>
          <a:prstGeom prst="rect">
            <a:avLst/>
          </a:prstGeom>
          <a:solidFill>
            <a:schemeClr val="accent1">
              <a:alpha val="73000"/>
            </a:schemeClr>
          </a:solidFill>
        </p:spPr>
        <p:txBody>
          <a:bodyPr vert="horz" wrap="square" lIns="0" tIns="0" rIns="0" bIns="0" rtlCol="0" anchor="ctr"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r>
              <a:rPr lang="en-US" dirty="0" smtClean="0">
                <a:solidFill>
                  <a:schemeClr val="bg1"/>
                </a:solidFill>
              </a:rPr>
              <a:t>education.ohio.gov</a:t>
            </a:r>
          </a:p>
          <a:p>
            <a:r>
              <a:rPr lang="en-US" dirty="0" smtClean="0">
                <a:solidFill>
                  <a:schemeClr val="bg1"/>
                </a:solidFill>
              </a:rPr>
              <a:t>Search: State Tests or click on the Green Testing Button</a:t>
            </a:r>
            <a:endParaRPr lang="en-US" dirty="0">
              <a:solidFill>
                <a:schemeClr val="bg1"/>
              </a:solidFill>
            </a:endParaRPr>
          </a:p>
        </p:txBody>
      </p:sp>
    </p:spTree>
    <p:extLst>
      <p:ext uri="{BB962C8B-B14F-4D97-AF65-F5344CB8AC3E}">
        <p14:creationId xmlns:p14="http://schemas.microsoft.com/office/powerpoint/2010/main" val="399859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0" y="-1"/>
            <a:ext cx="9144000" cy="6392169"/>
          </a:xfrm>
        </p:spPr>
      </p:pic>
      <p:sp>
        <p:nvSpPr>
          <p:cNvPr id="2" name="Title 1"/>
          <p:cNvSpPr>
            <a:spLocks noGrp="1"/>
          </p:cNvSpPr>
          <p:nvPr>
            <p:ph type="title"/>
          </p:nvPr>
        </p:nvSpPr>
        <p:spPr>
          <a:xfrm>
            <a:off x="457200" y="293427"/>
            <a:ext cx="8229600" cy="646331"/>
          </a:xfrm>
        </p:spPr>
        <p:txBody>
          <a:bodyPr/>
          <a:lstStyle/>
          <a:p>
            <a:pPr algn="ctr"/>
            <a:r>
              <a:rPr lang="en-US" dirty="0" smtClean="0">
                <a:solidFill>
                  <a:schemeClr val="bg1"/>
                </a:solidFill>
              </a:rPr>
              <a:t>education.ohio.gov</a:t>
            </a:r>
            <a:endParaRPr lang="en-US" dirty="0">
              <a:solidFill>
                <a:schemeClr val="bg1"/>
              </a:solidFill>
            </a:endParaRPr>
          </a:p>
        </p:txBody>
      </p:sp>
    </p:spTree>
    <p:extLst>
      <p:ext uri="{BB962C8B-B14F-4D97-AF65-F5344CB8AC3E}">
        <p14:creationId xmlns:p14="http://schemas.microsoft.com/office/powerpoint/2010/main" val="304058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The picture shows a help-wanted page in the newspaper and a person who found the right job. " title="Success for the Future"/>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
          <a:stretch/>
        </p:blipFill>
        <p:spPr>
          <a:xfrm>
            <a:off x="0" y="0"/>
            <a:ext cx="9144000" cy="6389369"/>
          </a:xfrm>
        </p:spPr>
      </p:pic>
      <p:sp>
        <p:nvSpPr>
          <p:cNvPr id="6" name="Rounded Rectangle 5"/>
          <p:cNvSpPr/>
          <p:nvPr/>
        </p:nvSpPr>
        <p:spPr>
          <a:xfrm>
            <a:off x="642105" y="900194"/>
            <a:ext cx="3317059" cy="2846255"/>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spcBef>
                <a:spcPct val="20000"/>
              </a:spcBef>
            </a:pPr>
            <a:r>
              <a:rPr lang="en-US" sz="3200" b="1" dirty="0" smtClean="0">
                <a:solidFill>
                  <a:schemeClr val="bg1"/>
                </a:solidFill>
                <a:latin typeface="Arial"/>
                <a:cs typeface="Arial"/>
              </a:rPr>
              <a:t>Knowledge and Skills for Success</a:t>
            </a:r>
            <a:endParaRPr lang="en-US" sz="3200" b="1" dirty="0">
              <a:solidFill>
                <a:schemeClr val="bg1"/>
              </a:solidFill>
              <a:latin typeface="Arial"/>
              <a:cs typeface="Arial"/>
            </a:endParaRPr>
          </a:p>
        </p:txBody>
      </p:sp>
    </p:spTree>
    <p:extLst>
      <p:ext uri="{BB962C8B-B14F-4D97-AF65-F5344CB8AC3E}">
        <p14:creationId xmlns:p14="http://schemas.microsoft.com/office/powerpoint/2010/main" val="269699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D73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2618"/>
            <a:ext cx="8229600" cy="5593503"/>
          </a:xfrm>
        </p:spPr>
        <p:txBody>
          <a:bodyPr anchor="ctr"/>
          <a:lstStyle/>
          <a:p>
            <a:pPr marL="0" indent="0" algn="ctr">
              <a:spcBef>
                <a:spcPts val="0"/>
              </a:spcBef>
              <a:buNone/>
            </a:pPr>
            <a:r>
              <a:rPr lang="en-US" sz="6000" b="1" dirty="0" smtClean="0">
                <a:solidFill>
                  <a:schemeClr val="bg1"/>
                </a:solidFill>
              </a:rPr>
              <a:t>Why do we have </a:t>
            </a:r>
          </a:p>
          <a:p>
            <a:pPr marL="0" indent="0" algn="ctr">
              <a:spcBef>
                <a:spcPts val="0"/>
              </a:spcBef>
              <a:buNone/>
            </a:pPr>
            <a:r>
              <a:rPr lang="en-US" sz="6000" b="1" dirty="0" smtClean="0">
                <a:solidFill>
                  <a:schemeClr val="bg1"/>
                </a:solidFill>
              </a:rPr>
              <a:t>Ohio’s State Tests?</a:t>
            </a:r>
            <a:endParaRPr lang="en-US" sz="6000" b="1" dirty="0">
              <a:solidFill>
                <a:schemeClr val="bg1"/>
              </a:solidFill>
            </a:endParaRPr>
          </a:p>
        </p:txBody>
      </p:sp>
    </p:spTree>
    <p:extLst>
      <p:ext uri="{BB962C8B-B14F-4D97-AF65-F5344CB8AC3E}">
        <p14:creationId xmlns:p14="http://schemas.microsoft.com/office/powerpoint/2010/main" val="294901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The picture shows a parent reviewing test score results with her child. " title="Parent and Child Report Card"/>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11430" y="-11431"/>
            <a:ext cx="9155430" cy="6422273"/>
          </a:xfrm>
        </p:spPr>
      </p:pic>
      <p:sp>
        <p:nvSpPr>
          <p:cNvPr id="5" name="Rounded Rectangle 4"/>
          <p:cNvSpPr/>
          <p:nvPr/>
        </p:nvSpPr>
        <p:spPr>
          <a:xfrm>
            <a:off x="642105" y="900194"/>
            <a:ext cx="3317059" cy="2846255"/>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spcBef>
                <a:spcPct val="20000"/>
              </a:spcBef>
            </a:pPr>
            <a:r>
              <a:rPr lang="en-US" sz="3200" b="1" dirty="0" smtClean="0">
                <a:solidFill>
                  <a:schemeClr val="bg1"/>
                </a:solidFill>
                <a:latin typeface="Arial"/>
                <a:cs typeface="Arial"/>
              </a:rPr>
              <a:t>Results show how all students are performing in school </a:t>
            </a:r>
            <a:endParaRPr lang="en-US" sz="3200" b="1" dirty="0">
              <a:solidFill>
                <a:schemeClr val="bg1"/>
              </a:solidFill>
              <a:latin typeface="Arial"/>
              <a:cs typeface="Arial"/>
            </a:endParaRPr>
          </a:p>
        </p:txBody>
      </p:sp>
    </p:spTree>
    <p:extLst>
      <p:ext uri="{BB962C8B-B14F-4D97-AF65-F5344CB8AC3E}">
        <p14:creationId xmlns:p14="http://schemas.microsoft.com/office/powerpoint/2010/main" val="182156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D73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2618"/>
            <a:ext cx="8229600" cy="5593503"/>
          </a:xfrm>
        </p:spPr>
        <p:txBody>
          <a:bodyPr anchor="ctr"/>
          <a:lstStyle/>
          <a:p>
            <a:pPr marL="0" indent="0" algn="ctr">
              <a:spcBef>
                <a:spcPts val="0"/>
              </a:spcBef>
              <a:buNone/>
            </a:pPr>
            <a:r>
              <a:rPr lang="en-US" sz="6000" b="1" dirty="0" smtClean="0">
                <a:solidFill>
                  <a:schemeClr val="bg1"/>
                </a:solidFill>
              </a:rPr>
              <a:t>How are </a:t>
            </a:r>
          </a:p>
          <a:p>
            <a:pPr marL="0" indent="0" algn="ctr">
              <a:spcBef>
                <a:spcPts val="0"/>
              </a:spcBef>
              <a:buNone/>
            </a:pPr>
            <a:r>
              <a:rPr lang="en-US" sz="6000" b="1" dirty="0" smtClean="0">
                <a:solidFill>
                  <a:schemeClr val="bg1"/>
                </a:solidFill>
              </a:rPr>
              <a:t>Ohio’s State Tests</a:t>
            </a:r>
          </a:p>
          <a:p>
            <a:pPr marL="0" indent="0" algn="ctr">
              <a:spcBef>
                <a:spcPts val="0"/>
              </a:spcBef>
              <a:buNone/>
            </a:pPr>
            <a:r>
              <a:rPr lang="en-US" sz="6000" b="1" dirty="0" smtClean="0">
                <a:solidFill>
                  <a:schemeClr val="bg1"/>
                </a:solidFill>
              </a:rPr>
              <a:t>different this year?</a:t>
            </a:r>
            <a:endParaRPr lang="en-US" sz="6000" b="1" dirty="0">
              <a:solidFill>
                <a:schemeClr val="bg1"/>
              </a:solidFill>
            </a:endParaRPr>
          </a:p>
        </p:txBody>
      </p:sp>
    </p:spTree>
    <p:extLst>
      <p:ext uri="{BB962C8B-B14F-4D97-AF65-F5344CB8AC3E}">
        <p14:creationId xmlns:p14="http://schemas.microsoft.com/office/powerpoint/2010/main" val="119311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 picture shows students independently working on computers.  " title="Students working on a computer. "/>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10511" y="0"/>
            <a:ext cx="9154511" cy="6366871"/>
          </a:xfrm>
        </p:spPr>
      </p:pic>
      <p:sp>
        <p:nvSpPr>
          <p:cNvPr id="2" name="Title 1"/>
          <p:cNvSpPr>
            <a:spLocks noGrp="1"/>
          </p:cNvSpPr>
          <p:nvPr>
            <p:ph type="title"/>
          </p:nvPr>
        </p:nvSpPr>
        <p:spPr>
          <a:xfrm>
            <a:off x="0" y="467067"/>
            <a:ext cx="9144000" cy="646331"/>
          </a:xfrm>
          <a:solidFill>
            <a:schemeClr val="accent1">
              <a:alpha val="73000"/>
            </a:schemeClr>
          </a:solidFill>
        </p:spPr>
        <p:txBody>
          <a:bodyPr vert="horz" lIns="0" tIns="0" rIns="0" bIns="0" rtlCol="0" anchor="ctr" anchorCtr="0">
            <a:spAutoFit/>
          </a:bodyPr>
          <a:lstStyle/>
          <a:p>
            <a:r>
              <a:rPr lang="en-US" dirty="0" smtClean="0">
                <a:solidFill>
                  <a:schemeClr val="bg1"/>
                </a:solidFill>
              </a:rPr>
              <a:t>Ohio’s State Tests </a:t>
            </a:r>
            <a:endParaRPr lang="en-US" dirty="0">
              <a:solidFill>
                <a:schemeClr val="bg1"/>
              </a:solidFill>
            </a:endParaRPr>
          </a:p>
        </p:txBody>
      </p:sp>
      <p:sp>
        <p:nvSpPr>
          <p:cNvPr id="13" name="Rounded Rectangle 12"/>
          <p:cNvSpPr/>
          <p:nvPr/>
        </p:nvSpPr>
        <p:spPr>
          <a:xfrm>
            <a:off x="6202417" y="2305093"/>
            <a:ext cx="2719552" cy="2846255"/>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spcBef>
                <a:spcPct val="20000"/>
              </a:spcBef>
            </a:pPr>
            <a:r>
              <a:rPr lang="en-US" sz="2800" b="1" dirty="0" smtClean="0">
                <a:solidFill>
                  <a:schemeClr val="bg1"/>
                </a:solidFill>
                <a:latin typeface="Arial"/>
                <a:cs typeface="Arial"/>
              </a:rPr>
              <a:t>Shorter than last year. </a:t>
            </a:r>
          </a:p>
          <a:p>
            <a:pPr indent="-117475" algn="ctr">
              <a:spcBef>
                <a:spcPct val="20000"/>
              </a:spcBef>
            </a:pPr>
            <a:endParaRPr lang="en-US" sz="2800" b="1" dirty="0" smtClean="0">
              <a:solidFill>
                <a:schemeClr val="bg1"/>
              </a:solidFill>
              <a:latin typeface="Arial"/>
              <a:cs typeface="Arial"/>
            </a:endParaRPr>
          </a:p>
          <a:p>
            <a:pPr indent="-117475" algn="ctr">
              <a:spcBef>
                <a:spcPct val="20000"/>
              </a:spcBef>
            </a:pPr>
            <a:r>
              <a:rPr lang="en-US" sz="2800" b="1" dirty="0" smtClean="0">
                <a:solidFill>
                  <a:schemeClr val="bg1"/>
                </a:solidFill>
                <a:latin typeface="Arial"/>
                <a:cs typeface="Arial"/>
              </a:rPr>
              <a:t>Given during one window.</a:t>
            </a:r>
            <a:endParaRPr lang="en-US" sz="2800" b="1" dirty="0">
              <a:solidFill>
                <a:schemeClr val="bg1"/>
              </a:solidFill>
              <a:latin typeface="Arial"/>
              <a:cs typeface="Arial"/>
            </a:endParaRPr>
          </a:p>
        </p:txBody>
      </p:sp>
    </p:spTree>
    <p:extLst>
      <p:ext uri="{BB962C8B-B14F-4D97-AF65-F5344CB8AC3E}">
        <p14:creationId xmlns:p14="http://schemas.microsoft.com/office/powerpoint/2010/main" val="336697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100549" y="-685800"/>
            <a:ext cx="9454613" cy="7086600"/>
          </a:xfrm>
        </p:spPr>
      </p:pic>
      <p:sp>
        <p:nvSpPr>
          <p:cNvPr id="2" name="Title 1"/>
          <p:cNvSpPr>
            <a:spLocks noGrp="1"/>
          </p:cNvSpPr>
          <p:nvPr>
            <p:ph type="title"/>
          </p:nvPr>
        </p:nvSpPr>
        <p:spPr>
          <a:xfrm>
            <a:off x="2362200" y="1103531"/>
            <a:ext cx="4781550" cy="2585323"/>
          </a:xfrm>
        </p:spPr>
        <p:txBody>
          <a:bodyPr/>
          <a:lstStyle/>
          <a:p>
            <a:r>
              <a:rPr lang="en-US" dirty="0" smtClean="0"/>
              <a:t>Ohio Educators Will Select Which Questions Go On the Test</a:t>
            </a:r>
            <a:endParaRPr lang="en-US" dirty="0"/>
          </a:p>
        </p:txBody>
      </p:sp>
    </p:spTree>
    <p:extLst>
      <p:ext uri="{BB962C8B-B14F-4D97-AF65-F5344CB8AC3E}">
        <p14:creationId xmlns:p14="http://schemas.microsoft.com/office/powerpoint/2010/main" val="374754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The picture shows a three dimensional clock. " title="Clock"/>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0" y="-15240"/>
            <a:ext cx="9144000" cy="6406515"/>
          </a:xfrm>
        </p:spPr>
      </p:pic>
      <p:sp>
        <p:nvSpPr>
          <p:cNvPr id="5" name="Rounded Rectangle 4"/>
          <p:cNvSpPr/>
          <p:nvPr/>
        </p:nvSpPr>
        <p:spPr>
          <a:xfrm>
            <a:off x="5562600" y="281836"/>
            <a:ext cx="3124200" cy="4562307"/>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r>
              <a:rPr lang="en-US" sz="3200" b="1" dirty="0" smtClean="0">
                <a:solidFill>
                  <a:schemeClr val="bg1"/>
                </a:solidFill>
                <a:latin typeface="Arial"/>
                <a:cs typeface="Arial"/>
              </a:rPr>
              <a:t>Each of Ohio’s State Tests will be about three hours. </a:t>
            </a:r>
          </a:p>
          <a:p>
            <a:pPr indent="-117475" algn="ctr"/>
            <a:endParaRPr lang="en-US" sz="3200" b="1" dirty="0">
              <a:solidFill>
                <a:schemeClr val="bg1"/>
              </a:solidFill>
              <a:latin typeface="Arial"/>
              <a:cs typeface="Arial"/>
            </a:endParaRPr>
          </a:p>
        </p:txBody>
      </p:sp>
    </p:spTree>
    <p:extLst>
      <p:ext uri="{BB962C8B-B14F-4D97-AF65-F5344CB8AC3E}">
        <p14:creationId xmlns:p14="http://schemas.microsoft.com/office/powerpoint/2010/main" val="418047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1634</Words>
  <Application>Microsoft Macintosh PowerPoint</Application>
  <PresentationFormat>On-screen Show (4:3)</PresentationFormat>
  <Paragraphs>153</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2015-2016 Ohio’s State Tests </vt:lpstr>
      <vt:lpstr>Giving All Students  a High-quality Education</vt:lpstr>
      <vt:lpstr>PowerPoint Presentation</vt:lpstr>
      <vt:lpstr>PowerPoint Presentation</vt:lpstr>
      <vt:lpstr>PowerPoint Presentation</vt:lpstr>
      <vt:lpstr>PowerPoint Presentation</vt:lpstr>
      <vt:lpstr>Ohio’s State Tests </vt:lpstr>
      <vt:lpstr>Ohio Educators Will Select Which Questions Go On the Test</vt:lpstr>
      <vt:lpstr>PowerPoint Presentation</vt:lpstr>
      <vt:lpstr>PowerPoint Presentation</vt:lpstr>
      <vt:lpstr>StateTest Grades and Subjects</vt:lpstr>
      <vt:lpstr>Third Grade Reading Test</vt:lpstr>
      <vt:lpstr>High School:  Classes of 2018 and Beyond</vt:lpstr>
      <vt:lpstr>High School:  This year’s juniors and seniors</vt:lpstr>
      <vt:lpstr>PowerPoint Presentation</vt:lpstr>
      <vt:lpstr>Districts Select Test Format</vt:lpstr>
      <vt:lpstr>PowerPoint Presentation</vt:lpstr>
      <vt:lpstr>Spring StateTests</vt:lpstr>
      <vt:lpstr>Spring State Tests -  Online Example</vt:lpstr>
      <vt:lpstr>Spring State Tests – Paper Example</vt:lpstr>
      <vt:lpstr>Spring State Tests – Online Example</vt:lpstr>
      <vt:lpstr>Spring State Tests – Paper Example</vt:lpstr>
      <vt:lpstr>PowerPoint Presentation</vt:lpstr>
      <vt:lpstr>PowerPoint Presentation</vt:lpstr>
      <vt:lpstr>education.ohio.gov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2015-08-05T20:47:58Z</dcterms:created>
  <dcterms:modified xsi:type="dcterms:W3CDTF">2015-09-16T19:31:57Z</dcterms:modified>
</cp:coreProperties>
</file>